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73" r:id="rId4"/>
    <p:sldId id="274" r:id="rId5"/>
    <p:sldId id="291" r:id="rId6"/>
    <p:sldId id="275" r:id="rId7"/>
    <p:sldId id="30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6" r:id="rId21"/>
    <p:sldId id="309" r:id="rId22"/>
    <p:sldId id="303" r:id="rId23"/>
    <p:sldId id="297" r:id="rId24"/>
    <p:sldId id="298" r:id="rId25"/>
    <p:sldId id="299" r:id="rId26"/>
    <p:sldId id="300" r:id="rId27"/>
    <p:sldId id="301" r:id="rId28"/>
    <p:sldId id="302" r:id="rId29"/>
    <p:sldId id="305" r:id="rId30"/>
    <p:sldId id="306" r:id="rId31"/>
    <p:sldId id="307" r:id="rId32"/>
    <p:sldId id="308" r:id="rId3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242" autoAdjust="0"/>
  </p:normalViewPr>
  <p:slideViewPr>
    <p:cSldViewPr>
      <p:cViewPr varScale="1">
        <p:scale>
          <a:sx n="50" d="100"/>
          <a:sy n="50" d="100"/>
        </p:scale>
        <p:origin x="3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3BF0-988E-4179-B930-673118C495B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224C4-D742-4075-988B-D58125A6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sv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sv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sv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2BF4-9036-D6B1-2E91-6EB79879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74AFC6-6DD6-6B72-E5C4-E477CF70C4F9}"/>
              </a:ext>
            </a:extLst>
          </p:cNvPr>
          <p:cNvSpPr/>
          <p:nvPr/>
        </p:nvSpPr>
        <p:spPr>
          <a:xfrm>
            <a:off x="13609761" y="6684756"/>
            <a:ext cx="4678239" cy="3602244"/>
          </a:xfrm>
          <a:custGeom>
            <a:avLst/>
            <a:gdLst/>
            <a:ahLst/>
            <a:cxnLst/>
            <a:rect l="l" t="t" r="r" b="b"/>
            <a:pathLst>
              <a:path w="4678239" h="3602244">
                <a:moveTo>
                  <a:pt x="0" y="0"/>
                </a:moveTo>
                <a:lnTo>
                  <a:pt x="4678239" y="0"/>
                </a:lnTo>
                <a:lnTo>
                  <a:pt x="4678239" y="3602244"/>
                </a:lnTo>
                <a:lnTo>
                  <a:pt x="0" y="360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484BBB-F974-3DE5-A4DE-DD47ECD25E40}"/>
              </a:ext>
            </a:extLst>
          </p:cNvPr>
          <p:cNvSpPr/>
          <p:nvPr/>
        </p:nvSpPr>
        <p:spPr>
          <a:xfrm flipH="1" flipV="1">
            <a:off x="0" y="0"/>
            <a:ext cx="3776279" cy="2907735"/>
          </a:xfrm>
          <a:custGeom>
            <a:avLst/>
            <a:gdLst/>
            <a:ahLst/>
            <a:cxnLst/>
            <a:rect l="l" t="t" r="r" b="b"/>
            <a:pathLst>
              <a:path w="3776279" h="2907735">
                <a:moveTo>
                  <a:pt x="3776279" y="2907735"/>
                </a:moveTo>
                <a:lnTo>
                  <a:pt x="0" y="2907735"/>
                </a:lnTo>
                <a:lnTo>
                  <a:pt x="0" y="0"/>
                </a:lnTo>
                <a:lnTo>
                  <a:pt x="3776279" y="0"/>
                </a:lnTo>
                <a:lnTo>
                  <a:pt x="3776279" y="29077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159C3E-B670-D6F7-1FB1-542E5F0C28C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34E776-D165-C5B3-78FB-C8946FC9595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525C787-F882-1D2C-897C-30DCDB5397DE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AA38D02-91D4-2B42-6A88-F27A4E74C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-184951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6D51D-B43B-6703-FDD0-54E906A22805}"/>
              </a:ext>
            </a:extLst>
          </p:cNvPr>
          <p:cNvSpPr txBox="1"/>
          <p:nvPr/>
        </p:nvSpPr>
        <p:spPr>
          <a:xfrm>
            <a:off x="3107339" y="1717197"/>
            <a:ext cx="12073321" cy="67403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Unit 7 Grade </a:t>
            </a:r>
            <a:r>
              <a:rPr lang="ar-EG" sz="7200" b="1" dirty="0">
                <a:solidFill>
                  <a:srgbClr val="FF0000"/>
                </a:solidFill>
              </a:rPr>
              <a:t>5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Wildlife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الحياة البرية</a:t>
            </a:r>
            <a:endParaRPr lang="en-US" sz="7200" b="1" dirty="0">
              <a:solidFill>
                <a:srgbClr val="FF0000"/>
              </a:solidFill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Seth and his sister Emma visit the zoo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سيث واخته يزورون حديقة الحيوان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E86A-9D7E-EDF8-E842-799D81A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AE9EB0C-D547-5A52-1274-C71A73CAAB5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D68BE80-AC01-9C5E-5B58-0DB4366119B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664A08-4F4D-EB99-8DE8-B799080C7B5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8E70A9-7EFF-E4A8-4DB0-46C323CDC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DE418-3BF1-BC9C-DB4C-FED393CE57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719"/>
          <a:stretch/>
        </p:blipFill>
        <p:spPr>
          <a:xfrm>
            <a:off x="1026259" y="2466975"/>
            <a:ext cx="15804373" cy="5257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B63BA-0ABF-BC1D-BD9A-97ADEE112AF7}"/>
              </a:ext>
            </a:extLst>
          </p:cNvPr>
          <p:cNvSpPr txBox="1"/>
          <p:nvPr/>
        </p:nvSpPr>
        <p:spPr>
          <a:xfrm>
            <a:off x="579120" y="976833"/>
            <a:ext cx="940308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Read and choose the correct words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10549D-BABE-90BF-F462-50194CE24A37}"/>
              </a:ext>
            </a:extLst>
          </p:cNvPr>
          <p:cNvSpPr/>
          <p:nvPr/>
        </p:nvSpPr>
        <p:spPr>
          <a:xfrm>
            <a:off x="6705601" y="3463387"/>
            <a:ext cx="1295400" cy="6133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3879CA-341F-082E-AFF1-2DE65F205056}"/>
              </a:ext>
            </a:extLst>
          </p:cNvPr>
          <p:cNvSpPr/>
          <p:nvPr/>
        </p:nvSpPr>
        <p:spPr>
          <a:xfrm>
            <a:off x="5715000" y="4130079"/>
            <a:ext cx="1600200" cy="6057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31137-48AE-03D8-1D96-F37FF08FB3C7}"/>
              </a:ext>
            </a:extLst>
          </p:cNvPr>
          <p:cNvSpPr/>
          <p:nvPr/>
        </p:nvSpPr>
        <p:spPr>
          <a:xfrm>
            <a:off x="6057900" y="4884474"/>
            <a:ext cx="1600199" cy="61330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161602-73D5-8846-617F-B9B64E7EF451}"/>
              </a:ext>
            </a:extLst>
          </p:cNvPr>
          <p:cNvSpPr/>
          <p:nvPr/>
        </p:nvSpPr>
        <p:spPr>
          <a:xfrm>
            <a:off x="5410201" y="5503696"/>
            <a:ext cx="1295400" cy="6133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7505BE-42F7-7F6D-C0D1-93CD56FA72DC}"/>
              </a:ext>
            </a:extLst>
          </p:cNvPr>
          <p:cNvSpPr/>
          <p:nvPr/>
        </p:nvSpPr>
        <p:spPr>
          <a:xfrm>
            <a:off x="7633044" y="6210310"/>
            <a:ext cx="1358555" cy="6095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CDF35-D5CA-1CAE-4A00-2D39A608F913}"/>
              </a:ext>
            </a:extLst>
          </p:cNvPr>
          <p:cNvSpPr/>
          <p:nvPr/>
        </p:nvSpPr>
        <p:spPr>
          <a:xfrm>
            <a:off x="7429501" y="7019097"/>
            <a:ext cx="1562097" cy="6095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E10D59-EA6F-7735-A4C3-D21B0A393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2544" y="7353300"/>
            <a:ext cx="2544557" cy="2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DB23-FF34-2445-3913-4C43B740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F29D1D-4C89-4AB8-1191-7C8523758898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8D6BD1D-66CD-D787-3033-8488E2DCC07B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7D908F-7CA6-C135-A748-E0AE11C0E2C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AD6B83E-1C98-49D8-06DC-16DC7F637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14300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7A833-B789-7D8E-D027-4E43263815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675"/>
          <a:stretch/>
        </p:blipFill>
        <p:spPr>
          <a:xfrm>
            <a:off x="2286000" y="2476500"/>
            <a:ext cx="14020800" cy="5788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7EEC3-A3AE-0F6A-C60B-9C6CEA711812}"/>
              </a:ext>
            </a:extLst>
          </p:cNvPr>
          <p:cNvSpPr txBox="1"/>
          <p:nvPr/>
        </p:nvSpPr>
        <p:spPr>
          <a:xfrm>
            <a:off x="579120" y="976833"/>
            <a:ext cx="803148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Read and write the sentences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E1497-B4EC-68E0-8AFA-958B1FEDE774}"/>
              </a:ext>
            </a:extLst>
          </p:cNvPr>
          <p:cNvSpPr txBox="1"/>
          <p:nvPr/>
        </p:nvSpPr>
        <p:spPr>
          <a:xfrm>
            <a:off x="3230880" y="3758027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Manny is the elephant whose ears are big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98247-01BC-06F8-9673-52A917471017}"/>
              </a:ext>
            </a:extLst>
          </p:cNvPr>
          <p:cNvSpPr txBox="1"/>
          <p:nvPr/>
        </p:nvSpPr>
        <p:spPr>
          <a:xfrm>
            <a:off x="3230880" y="4729029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Australia is the place where kangaroos 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5B235-EAF5-4328-F446-9F6AC8C160BB}"/>
              </a:ext>
            </a:extLst>
          </p:cNvPr>
          <p:cNvSpPr txBox="1"/>
          <p:nvPr/>
        </p:nvSpPr>
        <p:spPr>
          <a:xfrm>
            <a:off x="3230880" y="5668933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Ahmed is the vet who helps the polar bear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C45DE-B05A-6BF2-3781-8D7846A2805C}"/>
              </a:ext>
            </a:extLst>
          </p:cNvPr>
          <p:cNvSpPr txBox="1"/>
          <p:nvPr/>
        </p:nvSpPr>
        <p:spPr>
          <a:xfrm>
            <a:off x="3246120" y="6540604"/>
            <a:ext cx="1351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Saturday is when we help animals in the shelter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5BC90-11A8-E5D9-5257-FA0A6C634AD3}"/>
              </a:ext>
            </a:extLst>
          </p:cNvPr>
          <p:cNvSpPr txBox="1"/>
          <p:nvPr/>
        </p:nvSpPr>
        <p:spPr>
          <a:xfrm>
            <a:off x="3215640" y="7474409"/>
            <a:ext cx="1351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This animal book which we got for our little brother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40DAF1-8F03-377A-409E-4A634A550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2544" y="7353300"/>
            <a:ext cx="2544557" cy="2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BC57-C2B2-48F4-4567-B52E58B2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328C2BA-5DCF-69CA-1363-EDAE84C9A97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F0154C-ADC4-F733-7B54-29EC7A5150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5B0877-8D27-FA3F-8E8F-813A3951F57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B00E0492-5DFA-0B4E-CAD6-9B0C8EF5D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A6C03-6932-6A81-080A-FD8FF9F87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" y="2081055"/>
            <a:ext cx="16506387" cy="612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4BBD5-7074-F2DC-6BD1-B1DEB0932F20}"/>
              </a:ext>
            </a:extLst>
          </p:cNvPr>
          <p:cNvSpPr txBox="1"/>
          <p:nvPr/>
        </p:nvSpPr>
        <p:spPr>
          <a:xfrm>
            <a:off x="533400" y="523150"/>
            <a:ext cx="780288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Read and choose the answer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73313C-851D-D822-D7DD-48E43E5CF32C}"/>
              </a:ext>
            </a:extLst>
          </p:cNvPr>
          <p:cNvSpPr/>
          <p:nvPr/>
        </p:nvSpPr>
        <p:spPr>
          <a:xfrm>
            <a:off x="5029200" y="3044950"/>
            <a:ext cx="990600" cy="726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73BA82-3089-E3D3-FBF4-979E78955409}"/>
              </a:ext>
            </a:extLst>
          </p:cNvPr>
          <p:cNvSpPr/>
          <p:nvPr/>
        </p:nvSpPr>
        <p:spPr>
          <a:xfrm>
            <a:off x="6934200" y="4005475"/>
            <a:ext cx="1219200" cy="68082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F5FA7A-A319-E4D4-1FD8-22C32EAF2146}"/>
              </a:ext>
            </a:extLst>
          </p:cNvPr>
          <p:cNvSpPr/>
          <p:nvPr/>
        </p:nvSpPr>
        <p:spPr>
          <a:xfrm>
            <a:off x="13346917" y="2081055"/>
            <a:ext cx="990600" cy="726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095D4C-3EC6-BE5A-87EA-713845FE226F}"/>
              </a:ext>
            </a:extLst>
          </p:cNvPr>
          <p:cNvSpPr/>
          <p:nvPr/>
        </p:nvSpPr>
        <p:spPr>
          <a:xfrm>
            <a:off x="14097000" y="3026568"/>
            <a:ext cx="990600" cy="726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1E175E-2E10-A03A-4C8F-9F0FC7B2DA31}"/>
              </a:ext>
            </a:extLst>
          </p:cNvPr>
          <p:cNvSpPr/>
          <p:nvPr/>
        </p:nvSpPr>
        <p:spPr>
          <a:xfrm>
            <a:off x="14523720" y="3982413"/>
            <a:ext cx="990600" cy="7269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C0BD-271D-6979-AE45-542A68FE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A3D3D-DF5A-191D-9514-F5567205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3" y="1219494"/>
            <a:ext cx="13909777" cy="7008095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D77133CE-DA2D-11E6-2AF3-C33D14F52B30}"/>
              </a:ext>
            </a:extLst>
          </p:cNvPr>
          <p:cNvSpPr/>
          <p:nvPr/>
        </p:nvSpPr>
        <p:spPr>
          <a:xfrm rot="-5400000">
            <a:off x="-1805032" y="9458671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DA29CB-F3B2-6F89-FB13-AE7D56D8C374}"/>
              </a:ext>
            </a:extLst>
          </p:cNvPr>
          <p:cNvSpPr/>
          <p:nvPr/>
        </p:nvSpPr>
        <p:spPr>
          <a:xfrm>
            <a:off x="-15240" y="79360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BF807D6-BE4C-0BBA-B2B6-20904AA2D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-184951"/>
            <a:ext cx="3318957" cy="261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7BC531-DC73-69A0-EF7A-3013109DA9FD}"/>
              </a:ext>
            </a:extLst>
          </p:cNvPr>
          <p:cNvSpPr txBox="1"/>
          <p:nvPr/>
        </p:nvSpPr>
        <p:spPr>
          <a:xfrm>
            <a:off x="380999" y="86517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60F1DE-EA13-08B1-451C-FF6609109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175362"/>
            <a:ext cx="6338733" cy="7085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DA0438-D0EE-89A8-35BB-E65D363255B7}"/>
              </a:ext>
            </a:extLst>
          </p:cNvPr>
          <p:cNvSpPr/>
          <p:nvPr/>
        </p:nvSpPr>
        <p:spPr>
          <a:xfrm>
            <a:off x="5638800" y="343149"/>
            <a:ext cx="3657600" cy="7085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F46D4F-B091-EF59-4046-88A95C6EC97F}"/>
              </a:ext>
            </a:extLst>
          </p:cNvPr>
          <p:cNvSpPr/>
          <p:nvPr/>
        </p:nvSpPr>
        <p:spPr>
          <a:xfrm>
            <a:off x="1828800" y="1322723"/>
            <a:ext cx="2819400" cy="6203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82271C-42F5-E1FC-5052-AB5000B14A29}"/>
              </a:ext>
            </a:extLst>
          </p:cNvPr>
          <p:cNvSpPr/>
          <p:nvPr/>
        </p:nvSpPr>
        <p:spPr>
          <a:xfrm>
            <a:off x="6292637" y="6912177"/>
            <a:ext cx="1918251" cy="4217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0CA6C8-2B4B-AD8C-C971-C76BC4EFFAD4}"/>
              </a:ext>
            </a:extLst>
          </p:cNvPr>
          <p:cNvSpPr/>
          <p:nvPr/>
        </p:nvSpPr>
        <p:spPr>
          <a:xfrm>
            <a:off x="7301949" y="2899508"/>
            <a:ext cx="2133600" cy="4116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F24FF3-6A6C-1DEE-AB84-93832A3F8E9D}"/>
              </a:ext>
            </a:extLst>
          </p:cNvPr>
          <p:cNvSpPr/>
          <p:nvPr/>
        </p:nvSpPr>
        <p:spPr>
          <a:xfrm>
            <a:off x="6934200" y="5540131"/>
            <a:ext cx="1676400" cy="4808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CCA4D7-E6A4-83A7-9385-E8CB8B0FE77B}"/>
              </a:ext>
            </a:extLst>
          </p:cNvPr>
          <p:cNvSpPr/>
          <p:nvPr/>
        </p:nvSpPr>
        <p:spPr>
          <a:xfrm>
            <a:off x="6997148" y="4165280"/>
            <a:ext cx="1232452" cy="5411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C4E442-A1BD-2E4C-6081-341D09FCE02E}"/>
              </a:ext>
            </a:extLst>
          </p:cNvPr>
          <p:cNvSpPr/>
          <p:nvPr/>
        </p:nvSpPr>
        <p:spPr>
          <a:xfrm>
            <a:off x="3164657" y="7389469"/>
            <a:ext cx="1483543" cy="4808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7843C-BC4B-AE02-3E32-BBF2F4B9D502}"/>
              </a:ext>
            </a:extLst>
          </p:cNvPr>
          <p:cNvSpPr/>
          <p:nvPr/>
        </p:nvSpPr>
        <p:spPr>
          <a:xfrm>
            <a:off x="2590865" y="6912177"/>
            <a:ext cx="1676400" cy="4808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8C6773-07EC-4229-D5D7-D3B5D20A719E}"/>
              </a:ext>
            </a:extLst>
          </p:cNvPr>
          <p:cNvSpPr/>
          <p:nvPr/>
        </p:nvSpPr>
        <p:spPr>
          <a:xfrm>
            <a:off x="10820400" y="2389658"/>
            <a:ext cx="1066799" cy="3195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1FE308-D568-062A-1C40-1A7C39E8A9CD}"/>
              </a:ext>
            </a:extLst>
          </p:cNvPr>
          <p:cNvSpPr/>
          <p:nvPr/>
        </p:nvSpPr>
        <p:spPr>
          <a:xfrm>
            <a:off x="11887199" y="3894687"/>
            <a:ext cx="1093300" cy="54118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5D4B3D-A19A-8D22-B055-1C49CE659AD6}"/>
              </a:ext>
            </a:extLst>
          </p:cNvPr>
          <p:cNvSpPr/>
          <p:nvPr/>
        </p:nvSpPr>
        <p:spPr>
          <a:xfrm>
            <a:off x="10292295" y="5894149"/>
            <a:ext cx="685800" cy="4807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D40BF-F772-CD3F-B08F-68BCB789FA34}"/>
              </a:ext>
            </a:extLst>
          </p:cNvPr>
          <p:cNvSpPr txBox="1"/>
          <p:nvPr/>
        </p:nvSpPr>
        <p:spPr>
          <a:xfrm>
            <a:off x="13935497" y="3088964"/>
            <a:ext cx="4269493" cy="674030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Animal shelter</a:t>
            </a:r>
            <a:r>
              <a:rPr lang="ar-EG" sz="3600" dirty="0">
                <a:solidFill>
                  <a:srgbClr val="FF0000"/>
                </a:solidFill>
              </a:rPr>
              <a:t>ملجأ الحيوانات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Interview</a:t>
            </a:r>
            <a:r>
              <a:rPr lang="ar-EG" sz="3600" dirty="0">
                <a:solidFill>
                  <a:srgbClr val="FF0000"/>
                </a:solidFill>
              </a:rPr>
              <a:t>يقابل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Volunteer</a:t>
            </a:r>
            <a:r>
              <a:rPr lang="ar-EG" sz="3600" dirty="0">
                <a:solidFill>
                  <a:srgbClr val="FF0000"/>
                </a:solidFill>
              </a:rPr>
              <a:t>متطوع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What happened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r>
              <a:rPr lang="ar-EG" sz="3600" dirty="0">
                <a:solidFill>
                  <a:srgbClr val="FF0000"/>
                </a:solidFill>
              </a:rPr>
              <a:t>ماذا حدث؟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Operate</a:t>
            </a:r>
            <a:r>
              <a:rPr lang="ar-EG" sz="3600" dirty="0">
                <a:solidFill>
                  <a:srgbClr val="FF0000"/>
                </a:solidFill>
              </a:rPr>
              <a:t>يجري عملية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Take care of</a:t>
            </a:r>
            <a:r>
              <a:rPr lang="ar-EG" sz="3600" dirty="0">
                <a:solidFill>
                  <a:srgbClr val="FF0000"/>
                </a:solidFill>
              </a:rPr>
              <a:t>يعتني ب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Responsibility</a:t>
            </a:r>
            <a:r>
              <a:rPr lang="ar-EG" sz="3600" dirty="0">
                <a:solidFill>
                  <a:srgbClr val="FF0000"/>
                </a:solidFill>
              </a:rPr>
              <a:t>مسئولية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Who?</a:t>
            </a:r>
            <a:r>
              <a:rPr lang="ar-EG" sz="3600" dirty="0">
                <a:solidFill>
                  <a:srgbClr val="FF0000"/>
                </a:solidFill>
              </a:rPr>
              <a:t>من؟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Mean</a:t>
            </a:r>
            <a:r>
              <a:rPr lang="ar-EG" sz="3600" dirty="0">
                <a:solidFill>
                  <a:srgbClr val="FF0000"/>
                </a:solidFill>
              </a:rPr>
              <a:t>وضيع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Safe</a:t>
            </a:r>
            <a:r>
              <a:rPr lang="ar-EG" sz="3600" dirty="0">
                <a:solidFill>
                  <a:srgbClr val="FF0000"/>
                </a:solidFill>
              </a:rPr>
              <a:t>أمن 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CB8DE-9ADC-B2DE-9304-BEC87782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C008AAD-B2A7-2CF6-F0C5-3FA000B0FBF9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1AE9BC2-D052-4877-7421-B09A429F2F2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254935-EBC0-7BAE-DAF1-8CD9011F9FA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CE9482D-B814-97AC-0D12-166A68341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94422-4656-7E86-3830-56C2D7EEB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22" y="308257"/>
            <a:ext cx="11154515" cy="2221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843E6-3217-5A91-9812-2F640C11F3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2936662"/>
            <a:ext cx="11430000" cy="70039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A9B4A4-3B67-3FA6-D1E6-ECDCA7FF4397}"/>
              </a:ext>
            </a:extLst>
          </p:cNvPr>
          <p:cNvSpPr/>
          <p:nvPr/>
        </p:nvSpPr>
        <p:spPr>
          <a:xfrm>
            <a:off x="14249400" y="5006441"/>
            <a:ext cx="1840799" cy="5561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4B7278-0929-A145-5ED8-FF741A162C2C}"/>
              </a:ext>
            </a:extLst>
          </p:cNvPr>
          <p:cNvSpPr/>
          <p:nvPr/>
        </p:nvSpPr>
        <p:spPr>
          <a:xfrm>
            <a:off x="6858000" y="5981699"/>
            <a:ext cx="2971800" cy="60957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977C27-E3DA-7D74-48AA-C56BAEF995B3}"/>
              </a:ext>
            </a:extLst>
          </p:cNvPr>
          <p:cNvSpPr/>
          <p:nvPr/>
        </p:nvSpPr>
        <p:spPr>
          <a:xfrm>
            <a:off x="8708522" y="6492482"/>
            <a:ext cx="1840799" cy="5561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676CC1-3F0A-6546-53A6-54799E3DCC49}"/>
              </a:ext>
            </a:extLst>
          </p:cNvPr>
          <p:cNvSpPr/>
          <p:nvPr/>
        </p:nvSpPr>
        <p:spPr>
          <a:xfrm>
            <a:off x="12871800" y="7632372"/>
            <a:ext cx="1840799" cy="5561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7D5F09-F878-8D4D-BCC9-836A5C65A020}"/>
              </a:ext>
            </a:extLst>
          </p:cNvPr>
          <p:cNvSpPr/>
          <p:nvPr/>
        </p:nvSpPr>
        <p:spPr>
          <a:xfrm>
            <a:off x="10554737" y="9105899"/>
            <a:ext cx="1484863" cy="68579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D942B-4CC9-2847-8A97-C5B4BAD6973C}"/>
              </a:ext>
            </a:extLst>
          </p:cNvPr>
          <p:cNvSpPr txBox="1"/>
          <p:nvPr/>
        </p:nvSpPr>
        <p:spPr>
          <a:xfrm>
            <a:off x="2077906" y="161718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19476-E688-6DFD-485F-7BB961CD3B18}"/>
              </a:ext>
            </a:extLst>
          </p:cNvPr>
          <p:cNvSpPr txBox="1"/>
          <p:nvPr/>
        </p:nvSpPr>
        <p:spPr>
          <a:xfrm>
            <a:off x="4495800" y="171125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94157-439F-9230-68FB-A162B8AE78BA}"/>
              </a:ext>
            </a:extLst>
          </p:cNvPr>
          <p:cNvSpPr txBox="1"/>
          <p:nvPr/>
        </p:nvSpPr>
        <p:spPr>
          <a:xfrm>
            <a:off x="6934200" y="172430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CA84F-ADB7-7959-453C-C483E17E4EA7}"/>
              </a:ext>
            </a:extLst>
          </p:cNvPr>
          <p:cNvSpPr txBox="1"/>
          <p:nvPr/>
        </p:nvSpPr>
        <p:spPr>
          <a:xfrm>
            <a:off x="6934200" y="1003278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√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  <p:bldP spid="11" grpId="0" animBg="1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A1BD-B0D5-1CF4-EC75-680519E3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0026631-9CAB-9F7B-EBE4-AC761F79B35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9DC6A9F-0981-5295-535D-6B0CF074E557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46A51F6-86E4-4D93-4FE0-516DE7B7BD18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5719035-37CC-67B2-0ECB-80367558B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-184951"/>
            <a:ext cx="2633157" cy="207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2AAF2-D644-530E-C7C2-E77F1E63C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924536"/>
            <a:ext cx="15087600" cy="6131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3E213-D696-B770-EC32-0D0041386BAF}"/>
              </a:ext>
            </a:extLst>
          </p:cNvPr>
          <p:cNvSpPr txBox="1"/>
          <p:nvPr/>
        </p:nvSpPr>
        <p:spPr>
          <a:xfrm>
            <a:off x="380999" y="86517"/>
            <a:ext cx="76962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Check the questions</a:t>
            </a:r>
          </a:p>
        </p:txBody>
      </p:sp>
    </p:spTree>
    <p:extLst>
      <p:ext uri="{BB962C8B-B14F-4D97-AF65-F5344CB8AC3E}">
        <p14:creationId xmlns:p14="http://schemas.microsoft.com/office/powerpoint/2010/main" val="109617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CD29-DB9D-212F-C7DA-E8EE7F63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32CCD72-9E49-B6E7-A5A0-FB11288AFAD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6650D8-F0A1-64C1-9C93-BEADBBE35CB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892325-82D8-06EE-ECED-B0993DFD28B8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18CCEB5-FDCE-375D-CF92-FF93B6BE5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75F98-353B-0D48-5E94-2A503DD62B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738"/>
          <a:stretch/>
        </p:blipFill>
        <p:spPr>
          <a:xfrm>
            <a:off x="0" y="2249183"/>
            <a:ext cx="17938947" cy="43064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65A7C9-F5F5-EDE5-5CCB-5AC46BEADE07}"/>
              </a:ext>
            </a:extLst>
          </p:cNvPr>
          <p:cNvSpPr txBox="1"/>
          <p:nvPr/>
        </p:nvSpPr>
        <p:spPr>
          <a:xfrm>
            <a:off x="380999" y="86517"/>
            <a:ext cx="73152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Match the following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9896D-7233-4EBF-4B9E-6C08F313B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4870" y="7353300"/>
            <a:ext cx="2544557" cy="25090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81D2EC-590D-1F30-9FCB-9D1C438E2128}"/>
              </a:ext>
            </a:extLst>
          </p:cNvPr>
          <p:cNvCxnSpPr>
            <a:cxnSpLocks/>
          </p:cNvCxnSpPr>
          <p:nvPr/>
        </p:nvCxnSpPr>
        <p:spPr>
          <a:xfrm>
            <a:off x="9525995" y="3695700"/>
            <a:ext cx="1675405" cy="1752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F397B5-7057-F204-5585-A08DD7CA8F68}"/>
              </a:ext>
            </a:extLst>
          </p:cNvPr>
          <p:cNvCxnSpPr>
            <a:cxnSpLocks/>
          </p:cNvCxnSpPr>
          <p:nvPr/>
        </p:nvCxnSpPr>
        <p:spPr>
          <a:xfrm>
            <a:off x="5586703" y="4152900"/>
            <a:ext cx="5501143" cy="1849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12FF88-32B0-686A-FF92-8FF5B649C52E}"/>
              </a:ext>
            </a:extLst>
          </p:cNvPr>
          <p:cNvCxnSpPr>
            <a:cxnSpLocks/>
          </p:cNvCxnSpPr>
          <p:nvPr/>
        </p:nvCxnSpPr>
        <p:spPr>
          <a:xfrm flipV="1">
            <a:off x="5586703" y="3695700"/>
            <a:ext cx="5501143" cy="1086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B80662-F217-DF05-2D95-523DE5529A68}"/>
              </a:ext>
            </a:extLst>
          </p:cNvPr>
          <p:cNvCxnSpPr>
            <a:cxnSpLocks/>
          </p:cNvCxnSpPr>
          <p:nvPr/>
        </p:nvCxnSpPr>
        <p:spPr>
          <a:xfrm flipV="1">
            <a:off x="8690983" y="4402406"/>
            <a:ext cx="2510417" cy="1030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A3FEB3-0641-3FF3-FC23-21594EC5C17F}"/>
              </a:ext>
            </a:extLst>
          </p:cNvPr>
          <p:cNvCxnSpPr>
            <a:cxnSpLocks/>
          </p:cNvCxnSpPr>
          <p:nvPr/>
        </p:nvCxnSpPr>
        <p:spPr>
          <a:xfrm flipV="1">
            <a:off x="8353509" y="3284220"/>
            <a:ext cx="2543091" cy="2834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3724-8C1F-AB0E-D4FB-4ECB501D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6B994A5-294C-909C-E1F2-05C36E034D4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6CD01DD-9EEB-1F31-7EDF-D7F086587F0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FF0765-F15B-EE10-B7C8-52565EDD708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6F02CEA-4943-F3F7-F1C5-B152566CE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-184951"/>
            <a:ext cx="2709357" cy="21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2ACB0-A3A1-229B-CC15-FF49DE91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409700"/>
            <a:ext cx="10640761" cy="8677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4BE51B-F6B8-3EE9-DAF3-06E4E3ECBF69}"/>
              </a:ext>
            </a:extLst>
          </p:cNvPr>
          <p:cNvSpPr txBox="1"/>
          <p:nvPr/>
        </p:nvSpPr>
        <p:spPr>
          <a:xfrm>
            <a:off x="380999" y="86517"/>
            <a:ext cx="47244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Practice time</a:t>
            </a:r>
          </a:p>
        </p:txBody>
      </p:sp>
    </p:spTree>
    <p:extLst>
      <p:ext uri="{BB962C8B-B14F-4D97-AF65-F5344CB8AC3E}">
        <p14:creationId xmlns:p14="http://schemas.microsoft.com/office/powerpoint/2010/main" val="202421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781E-8760-CFD8-3817-2838A801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2BB0EC6-1D72-5C1A-B6BA-B746964F848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F55B142-A3F0-E02E-AFE3-71BACBD33A9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9CA72D-41FF-515C-F035-F3DB22B538D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FA2A4DF-4CED-F4EE-4767-D348F1591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A3236-7D65-900F-3216-EDDB648B82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422"/>
          <a:stretch/>
        </p:blipFill>
        <p:spPr>
          <a:xfrm>
            <a:off x="457200" y="1485900"/>
            <a:ext cx="14478000" cy="659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ED1F4-3F39-54DD-697F-A463F3991603}"/>
              </a:ext>
            </a:extLst>
          </p:cNvPr>
          <p:cNvSpPr txBox="1"/>
          <p:nvPr/>
        </p:nvSpPr>
        <p:spPr>
          <a:xfrm>
            <a:off x="380999" y="86517"/>
            <a:ext cx="62484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the following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BBFCC7-26B4-68C6-BC95-2D93FCB97D6C}"/>
              </a:ext>
            </a:extLst>
          </p:cNvPr>
          <p:cNvSpPr/>
          <p:nvPr/>
        </p:nvSpPr>
        <p:spPr>
          <a:xfrm>
            <a:off x="1752600" y="1588824"/>
            <a:ext cx="1219200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343E94-09B4-B5B1-1A82-C7BDC066F88D}"/>
              </a:ext>
            </a:extLst>
          </p:cNvPr>
          <p:cNvSpPr/>
          <p:nvPr/>
        </p:nvSpPr>
        <p:spPr>
          <a:xfrm>
            <a:off x="1371601" y="1915550"/>
            <a:ext cx="762000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EF8358-A40E-0CED-ABF1-A1BCB42F5374}"/>
              </a:ext>
            </a:extLst>
          </p:cNvPr>
          <p:cNvSpPr/>
          <p:nvPr/>
        </p:nvSpPr>
        <p:spPr>
          <a:xfrm>
            <a:off x="2743199" y="6492699"/>
            <a:ext cx="1022548" cy="40340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0C13C0-9AA6-0A00-72FB-6774586D101C}"/>
              </a:ext>
            </a:extLst>
          </p:cNvPr>
          <p:cNvSpPr/>
          <p:nvPr/>
        </p:nvSpPr>
        <p:spPr>
          <a:xfrm>
            <a:off x="3718560" y="6773144"/>
            <a:ext cx="1310639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D8B4DA-E632-DB02-0123-1902210F1780}"/>
              </a:ext>
            </a:extLst>
          </p:cNvPr>
          <p:cNvSpPr/>
          <p:nvPr/>
        </p:nvSpPr>
        <p:spPr>
          <a:xfrm>
            <a:off x="6659881" y="3543300"/>
            <a:ext cx="762000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7E4564-F33A-2A1B-C8CF-42AE9507B114}"/>
              </a:ext>
            </a:extLst>
          </p:cNvPr>
          <p:cNvSpPr/>
          <p:nvPr/>
        </p:nvSpPr>
        <p:spPr>
          <a:xfrm>
            <a:off x="7726680" y="5505478"/>
            <a:ext cx="1036319" cy="4762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6B5761-7C2C-FAB4-D14C-1A044AA4E29D}"/>
              </a:ext>
            </a:extLst>
          </p:cNvPr>
          <p:cNvSpPr/>
          <p:nvPr/>
        </p:nvSpPr>
        <p:spPr>
          <a:xfrm>
            <a:off x="13487400" y="3289962"/>
            <a:ext cx="990600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F5A24D-D161-7AB6-E28B-0FF1E08B417E}"/>
              </a:ext>
            </a:extLst>
          </p:cNvPr>
          <p:cNvSpPr/>
          <p:nvPr/>
        </p:nvSpPr>
        <p:spPr>
          <a:xfrm>
            <a:off x="13106400" y="6384734"/>
            <a:ext cx="762000" cy="5066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59C88-F115-6F05-57E0-D4BF940025FF}"/>
              </a:ext>
            </a:extLst>
          </p:cNvPr>
          <p:cNvSpPr txBox="1"/>
          <p:nvPr/>
        </p:nvSpPr>
        <p:spPr>
          <a:xfrm>
            <a:off x="15085308" y="5143500"/>
            <a:ext cx="3173680" cy="45243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Careful</a:t>
            </a:r>
            <a:r>
              <a:rPr lang="ar-EG" sz="3600" dirty="0">
                <a:solidFill>
                  <a:srgbClr val="FF0000"/>
                </a:solidFill>
              </a:rPr>
              <a:t>حريص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Safe</a:t>
            </a:r>
            <a:r>
              <a:rPr lang="ar-EG" sz="3600" dirty="0">
                <a:solidFill>
                  <a:srgbClr val="FF0000"/>
                </a:solidFill>
              </a:rPr>
              <a:t>أمن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Brave</a:t>
            </a:r>
            <a:r>
              <a:rPr lang="ar-EG" sz="3600" dirty="0">
                <a:solidFill>
                  <a:srgbClr val="FF0000"/>
                </a:solidFill>
              </a:rPr>
              <a:t>شجاع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Friendly</a:t>
            </a:r>
            <a:r>
              <a:rPr lang="ar-EG" sz="3600" dirty="0">
                <a:solidFill>
                  <a:srgbClr val="FF0000"/>
                </a:solidFill>
              </a:rPr>
              <a:t>ودود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Tall</a:t>
            </a:r>
            <a:r>
              <a:rPr lang="ar-EG" sz="3600" dirty="0">
                <a:solidFill>
                  <a:srgbClr val="FF0000"/>
                </a:solidFill>
              </a:rPr>
              <a:t>طويل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Pretty</a:t>
            </a:r>
            <a:r>
              <a:rPr lang="ar-EG" sz="3600" dirty="0">
                <a:solidFill>
                  <a:srgbClr val="FF0000"/>
                </a:solidFill>
              </a:rPr>
              <a:t>جميل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Smart</a:t>
            </a:r>
            <a:r>
              <a:rPr lang="ar-EG" sz="3600" dirty="0">
                <a:solidFill>
                  <a:srgbClr val="FF0000"/>
                </a:solidFill>
              </a:rPr>
              <a:t>ذكي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Slow</a:t>
            </a:r>
            <a:r>
              <a:rPr lang="ar-EG" sz="3600" dirty="0">
                <a:solidFill>
                  <a:srgbClr val="FF0000"/>
                </a:solidFill>
              </a:rPr>
              <a:t>بطئ     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757C-42A3-8F8E-3E5C-C1A7F9EA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C643A05-7CD5-AB96-674E-C6561D1D5B6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5A03BA9-D20C-E04F-85C5-570E2642DE23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207AF89-70F9-0E9F-E8D6-EE9299A3F14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7060345-A853-C4DC-B78A-8CF5B314B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C371C-31B9-8573-9822-05DB191BEA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853"/>
          <a:stretch/>
        </p:blipFill>
        <p:spPr>
          <a:xfrm>
            <a:off x="533400" y="1181099"/>
            <a:ext cx="10515600" cy="4308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0CF5A-C56B-9FF5-23BA-51B431AA5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6062912"/>
            <a:ext cx="9685252" cy="361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92880-2944-5A27-D1D5-7CC59687877A}"/>
              </a:ext>
            </a:extLst>
          </p:cNvPr>
          <p:cNvSpPr txBox="1"/>
          <p:nvPr/>
        </p:nvSpPr>
        <p:spPr>
          <a:xfrm>
            <a:off x="380999" y="86517"/>
            <a:ext cx="105156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and complete the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4D601-9FB8-715E-C281-48F92DC7BD74}"/>
              </a:ext>
            </a:extLst>
          </p:cNvPr>
          <p:cNvSpPr txBox="1"/>
          <p:nvPr/>
        </p:nvSpPr>
        <p:spPr>
          <a:xfrm>
            <a:off x="3791519" y="1790700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ADE7D-8353-3CBB-1D03-9ACA15687101}"/>
              </a:ext>
            </a:extLst>
          </p:cNvPr>
          <p:cNvSpPr txBox="1"/>
          <p:nvPr/>
        </p:nvSpPr>
        <p:spPr>
          <a:xfrm>
            <a:off x="6533098" y="2243822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areful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3DD59-E537-B376-07BD-5ED8A797378C}"/>
              </a:ext>
            </a:extLst>
          </p:cNvPr>
          <p:cNvSpPr txBox="1"/>
          <p:nvPr/>
        </p:nvSpPr>
        <p:spPr>
          <a:xfrm>
            <a:off x="3505200" y="2744011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94162-06B3-4D6D-B005-C3EB5E5937AA}"/>
              </a:ext>
            </a:extLst>
          </p:cNvPr>
          <p:cNvSpPr txBox="1"/>
          <p:nvPr/>
        </p:nvSpPr>
        <p:spPr>
          <a:xfrm>
            <a:off x="7126320" y="3209489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retty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E2226-C595-2891-990E-F4D82216DCB0}"/>
              </a:ext>
            </a:extLst>
          </p:cNvPr>
          <p:cNvSpPr txBox="1"/>
          <p:nvPr/>
        </p:nvSpPr>
        <p:spPr>
          <a:xfrm>
            <a:off x="3203640" y="3764075"/>
            <a:ext cx="129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E26C8B-8A22-D81F-B04C-B678F286434F}"/>
              </a:ext>
            </a:extLst>
          </p:cNvPr>
          <p:cNvSpPr txBox="1"/>
          <p:nvPr/>
        </p:nvSpPr>
        <p:spPr>
          <a:xfrm>
            <a:off x="5093159" y="4199483"/>
            <a:ext cx="1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riendly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F33DD-74CF-6CE5-9266-0805229CEC60}"/>
              </a:ext>
            </a:extLst>
          </p:cNvPr>
          <p:cNvSpPr txBox="1"/>
          <p:nvPr/>
        </p:nvSpPr>
        <p:spPr>
          <a:xfrm>
            <a:off x="2847120" y="4806803"/>
            <a:ext cx="16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afe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A307A-B1D3-35F9-D2F1-7CDF4AB1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4D4A88D-F53A-C2C7-F727-161079820F4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A455EA-2C0E-5B86-E83F-5F8753D4C84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549D65-64C7-9C7A-33D0-48445B2A4BB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A610AD8-E6BB-7E80-45A4-A11554BE9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-184951"/>
            <a:ext cx="2861757" cy="225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5564D-51FA-C9AB-9C5A-0723C81934E7}"/>
              </a:ext>
            </a:extLst>
          </p:cNvPr>
          <p:cNvSpPr txBox="1"/>
          <p:nvPr/>
        </p:nvSpPr>
        <p:spPr>
          <a:xfrm>
            <a:off x="14079983" y="6606672"/>
            <a:ext cx="3496713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Danger</a:t>
            </a:r>
            <a:r>
              <a:rPr lang="ar-EG" sz="3600" dirty="0"/>
              <a:t> خطر     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Lion</a:t>
            </a:r>
            <a:r>
              <a:rPr lang="en-US" sz="3600" dirty="0"/>
              <a:t> </a:t>
            </a:r>
            <a:r>
              <a:rPr lang="ar-EG" sz="3600" dirty="0"/>
              <a:t>أسد           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Frightened</a:t>
            </a:r>
            <a:r>
              <a:rPr lang="ar-EG" sz="3600" dirty="0"/>
              <a:t>خائف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Cage</a:t>
            </a:r>
            <a:r>
              <a:rPr lang="en-US" sz="3600" dirty="0"/>
              <a:t> </a:t>
            </a:r>
            <a:r>
              <a:rPr lang="ar-EG" sz="3600" dirty="0"/>
              <a:t>قفص        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Parrot</a:t>
            </a:r>
            <a:r>
              <a:rPr lang="ar-EG" sz="3600" dirty="0"/>
              <a:t>بغبغاء       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Panda</a:t>
            </a:r>
            <a:r>
              <a:rPr lang="ar-EG" sz="3600" dirty="0"/>
              <a:t>باندا          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78ADE-2138-207C-C6C6-10C0A6123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574"/>
            <a:ext cx="2861757" cy="4862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32D8A9-D0A2-1B68-AD81-37888BE84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403" y="367168"/>
            <a:ext cx="3371911" cy="3763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BE38F6-B6D0-23FD-EE9D-7A5B10A95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072" y="367168"/>
            <a:ext cx="3371911" cy="3408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1CAC2B-6F15-7E02-8646-683B1F5E94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8320" y="5057775"/>
            <a:ext cx="3131922" cy="2967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8130DD-BFED-88C1-3535-8AAA318EEF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7654" y="5057775"/>
            <a:ext cx="3466346" cy="29411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B49F65-5B21-751D-C4E5-626F29371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4314" y="5334837"/>
            <a:ext cx="3496713" cy="25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7B3C-76BF-CDEF-E2E3-DE3E23CF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51ACE4-F3EB-A3CE-BE2D-0F8D585E74DE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84C6FB6-249C-A87E-C8F6-A96685CFA0C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5EFE3B3-A312-5BB6-05CB-C32D93FD339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88E8F14-C4FA-5132-3A64-860E45BD8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207D5-7FEF-CD69-5E31-8D64BA8B1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82431"/>
            <a:ext cx="18063310" cy="459682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9D90B1-CD63-E864-E481-077D8AED2770}"/>
              </a:ext>
            </a:extLst>
          </p:cNvPr>
          <p:cNvSpPr/>
          <p:nvPr/>
        </p:nvSpPr>
        <p:spPr>
          <a:xfrm>
            <a:off x="3992880" y="2724815"/>
            <a:ext cx="2407920" cy="8184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CF4AF4-15F6-BD77-994B-89BB511E22DF}"/>
              </a:ext>
            </a:extLst>
          </p:cNvPr>
          <p:cNvSpPr/>
          <p:nvPr/>
        </p:nvSpPr>
        <p:spPr>
          <a:xfrm>
            <a:off x="4267200" y="5696046"/>
            <a:ext cx="2407920" cy="8184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A8AAEB-E53E-CB85-D694-02EC3916A293}"/>
              </a:ext>
            </a:extLst>
          </p:cNvPr>
          <p:cNvSpPr/>
          <p:nvPr/>
        </p:nvSpPr>
        <p:spPr>
          <a:xfrm>
            <a:off x="8839199" y="2784468"/>
            <a:ext cx="1981201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D5E1AB-5829-B354-0526-2DF14E01558E}"/>
              </a:ext>
            </a:extLst>
          </p:cNvPr>
          <p:cNvSpPr/>
          <p:nvPr/>
        </p:nvSpPr>
        <p:spPr>
          <a:xfrm>
            <a:off x="14279880" y="2724814"/>
            <a:ext cx="3474720" cy="6463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08871-8F7F-45C0-9635-E18C274AA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4870" y="7353300"/>
            <a:ext cx="2544557" cy="2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9">
            <a:extLst>
              <a:ext uri="{FF2B5EF4-FFF2-40B4-BE49-F238E27FC236}">
                <a16:creationId xmlns:a16="http://schemas.microsoft.com/office/drawing/2014/main" id="{630AC681-0FE5-F032-440A-415B093AF700}"/>
              </a:ext>
            </a:extLst>
          </p:cNvPr>
          <p:cNvSpPr txBox="1">
            <a:spLocks/>
          </p:cNvSpPr>
          <p:nvPr/>
        </p:nvSpPr>
        <p:spPr>
          <a:xfrm>
            <a:off x="152400" y="1264920"/>
            <a:ext cx="15316200" cy="893182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Whenever we form </a:t>
            </a:r>
            <a:r>
              <a:rPr lang="en-US" sz="4000" b="1" dirty="0">
                <a:solidFill>
                  <a:schemeClr val="accent3"/>
                </a:solidFill>
              </a:rPr>
              <a:t>comparative</a:t>
            </a:r>
            <a:r>
              <a:rPr lang="ar-EG" sz="4000" b="1" dirty="0">
                <a:solidFill>
                  <a:schemeClr val="accent3"/>
                </a:solidFill>
              </a:rPr>
              <a:t>(صفات المقارنة) </a:t>
            </a:r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 we usually add </a:t>
            </a:r>
            <a:r>
              <a:rPr lang="en-US" sz="4000" b="1" dirty="0">
                <a:solidFill>
                  <a:srgbClr val="00B050"/>
                </a:solidFill>
              </a:rPr>
              <a:t>“er” </a:t>
            </a:r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to the short </a:t>
            </a:r>
            <a:r>
              <a:rPr lang="en-US" sz="4000" b="1" dirty="0">
                <a:solidFill>
                  <a:srgbClr val="FF0000"/>
                </a:solidFill>
              </a:rPr>
              <a:t>adjective.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For example: </a:t>
            </a:r>
            <a:r>
              <a:rPr lang="en-US" sz="4000" b="1" dirty="0">
                <a:solidFill>
                  <a:srgbClr val="FF0000"/>
                </a:solidFill>
              </a:rPr>
              <a:t>Tall</a:t>
            </a:r>
            <a:r>
              <a:rPr lang="en-US" sz="4000" b="1" dirty="0">
                <a:solidFill>
                  <a:srgbClr val="00B050"/>
                </a:solidFill>
              </a:rPr>
              <a:t>er</a:t>
            </a:r>
            <a:r>
              <a:rPr lang="en-US" sz="4000" b="1" dirty="0">
                <a:solidFill>
                  <a:srgbClr val="FF00FF"/>
                </a:solidFill>
              </a:rPr>
              <a:t> than – </a:t>
            </a:r>
            <a:r>
              <a:rPr lang="en-US" sz="4000" b="1" dirty="0">
                <a:solidFill>
                  <a:srgbClr val="FF0000"/>
                </a:solidFill>
              </a:rPr>
              <a:t>Short</a:t>
            </a:r>
            <a:r>
              <a:rPr lang="en-US" sz="4000" b="1" dirty="0">
                <a:solidFill>
                  <a:srgbClr val="00B050"/>
                </a:solidFill>
              </a:rPr>
              <a:t>er than </a:t>
            </a:r>
            <a:r>
              <a:rPr lang="en-US" sz="4000" b="1" dirty="0">
                <a:solidFill>
                  <a:srgbClr val="FF00FF"/>
                </a:solidFill>
              </a:rPr>
              <a:t>–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fast</a:t>
            </a:r>
            <a:r>
              <a:rPr lang="en-US" sz="4000" b="1" dirty="0">
                <a:solidFill>
                  <a:srgbClr val="00B050"/>
                </a:solidFill>
              </a:rPr>
              <a:t>er than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4000" b="1" dirty="0"/>
              <a:t>We form </a:t>
            </a:r>
            <a:r>
              <a:rPr lang="en-US" sz="4000" b="1" dirty="0">
                <a:solidFill>
                  <a:srgbClr val="00B050"/>
                </a:solidFill>
              </a:rPr>
              <a:t>Comparative, </a:t>
            </a:r>
            <a:r>
              <a:rPr lang="en-US" sz="4000" b="1" dirty="0"/>
              <a:t>we usually add </a:t>
            </a:r>
            <a:r>
              <a:rPr lang="en-US" sz="4000" b="1" dirty="0">
                <a:solidFill>
                  <a:srgbClr val="00B050"/>
                </a:solidFill>
              </a:rPr>
              <a:t>“more” </a:t>
            </a:r>
            <a:r>
              <a:rPr lang="en-US" sz="4000" b="1" dirty="0"/>
              <a:t>before the adjective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For example: </a:t>
            </a:r>
            <a:r>
              <a:rPr lang="en-US" sz="4000" b="1" dirty="0">
                <a:solidFill>
                  <a:srgbClr val="FF0000"/>
                </a:solidFill>
              </a:rPr>
              <a:t>more beautiful</a:t>
            </a:r>
            <a:r>
              <a:rPr lang="en-US" sz="4000" b="1" dirty="0">
                <a:solidFill>
                  <a:srgbClr val="FF00FF"/>
                </a:solidFill>
              </a:rPr>
              <a:t> than – </a:t>
            </a:r>
            <a:r>
              <a:rPr lang="en-US" sz="4000" b="1" dirty="0">
                <a:solidFill>
                  <a:srgbClr val="FF0000"/>
                </a:solidFill>
              </a:rPr>
              <a:t>more expensive </a:t>
            </a:r>
            <a:r>
              <a:rPr lang="en-US" sz="4000" b="1" dirty="0">
                <a:solidFill>
                  <a:srgbClr val="FF00FF"/>
                </a:solidFill>
              </a:rPr>
              <a:t>than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b="1" dirty="0"/>
              <a:t>We form a </a:t>
            </a:r>
            <a:r>
              <a:rPr lang="en-US" sz="4000" b="1" dirty="0">
                <a:solidFill>
                  <a:srgbClr val="7030A0"/>
                </a:solidFill>
              </a:rPr>
              <a:t>superlative</a:t>
            </a:r>
            <a:r>
              <a:rPr lang="en-US" sz="4000" b="1" dirty="0"/>
              <a:t> </a:t>
            </a:r>
            <a:r>
              <a:rPr lang="ar-EG" sz="4000" b="1" dirty="0"/>
              <a:t>(صفات التفضيل)</a:t>
            </a:r>
            <a:r>
              <a:rPr lang="en-US" sz="4000" b="1" dirty="0"/>
              <a:t>we just simple add </a:t>
            </a:r>
            <a:r>
              <a:rPr lang="en-US" sz="4000" b="1" dirty="0">
                <a:solidFill>
                  <a:srgbClr val="126C6A"/>
                </a:solidFill>
              </a:rPr>
              <a:t>“</a:t>
            </a:r>
            <a:r>
              <a:rPr lang="en-US" sz="4000" b="1" dirty="0" err="1">
                <a:solidFill>
                  <a:srgbClr val="126C6A"/>
                </a:solidFill>
              </a:rPr>
              <a:t>est</a:t>
            </a:r>
            <a:r>
              <a:rPr lang="en-US" sz="4000" b="1" dirty="0">
                <a:solidFill>
                  <a:srgbClr val="126C6A"/>
                </a:solidFill>
              </a:rPr>
              <a:t>” and “the” </a:t>
            </a:r>
            <a:r>
              <a:rPr lang="en-US" sz="4000" b="1" dirty="0"/>
              <a:t>to the short adjective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  <a:p>
            <a:pPr marL="0" indent="0" algn="just"/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For example: The </a:t>
            </a:r>
            <a:r>
              <a:rPr lang="en-US" sz="4000" b="1" dirty="0">
                <a:solidFill>
                  <a:schemeClr val="accent4"/>
                </a:solidFill>
              </a:rPr>
              <a:t>Tall</a:t>
            </a:r>
            <a:r>
              <a:rPr lang="en-US" sz="4000" b="1" dirty="0">
                <a:solidFill>
                  <a:srgbClr val="126C6A"/>
                </a:solidFill>
              </a:rPr>
              <a:t>est </a:t>
            </a:r>
            <a:r>
              <a:rPr lang="en-US" sz="4000" b="1" dirty="0">
                <a:solidFill>
                  <a:srgbClr val="FF00FF"/>
                </a:solidFill>
              </a:rPr>
              <a:t>– The </a:t>
            </a:r>
            <a:r>
              <a:rPr lang="en-US" sz="4000" b="1" dirty="0">
                <a:solidFill>
                  <a:schemeClr val="accent4"/>
                </a:solidFill>
              </a:rPr>
              <a:t>Short</a:t>
            </a:r>
            <a:r>
              <a:rPr lang="en-US" sz="4000" b="1" dirty="0">
                <a:solidFill>
                  <a:srgbClr val="126C6A"/>
                </a:solidFill>
              </a:rPr>
              <a:t>est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– The </a:t>
            </a:r>
            <a:r>
              <a:rPr lang="en-US" sz="4000" b="1" dirty="0">
                <a:solidFill>
                  <a:srgbClr val="FF0000"/>
                </a:solidFill>
              </a:rPr>
              <a:t>fast</a:t>
            </a:r>
            <a:r>
              <a:rPr lang="en-US" sz="4000" b="1" dirty="0">
                <a:solidFill>
                  <a:srgbClr val="126C6A"/>
                </a:solidFill>
              </a:rPr>
              <a:t>est</a:t>
            </a:r>
          </a:p>
          <a:p>
            <a:pPr marL="0" indent="0" algn="just"/>
            <a:endParaRPr lang="en-US" sz="4000" b="1" dirty="0">
              <a:solidFill>
                <a:srgbClr val="126C6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4000" b="1" dirty="0"/>
              <a:t>We form a </a:t>
            </a:r>
            <a:r>
              <a:rPr lang="en-US" sz="4000" b="1" dirty="0">
                <a:solidFill>
                  <a:srgbClr val="7030A0"/>
                </a:solidFill>
              </a:rPr>
              <a:t>superlative</a:t>
            </a:r>
            <a:r>
              <a:rPr lang="en-US" sz="4000" b="1" dirty="0"/>
              <a:t> </a:t>
            </a:r>
            <a:r>
              <a:rPr lang="ar-EG" sz="4000" b="1" dirty="0"/>
              <a:t>(صفات التفضيل)</a:t>
            </a:r>
            <a:r>
              <a:rPr lang="en-US" sz="4000" b="1" dirty="0"/>
              <a:t>we just simple add </a:t>
            </a:r>
            <a:r>
              <a:rPr lang="en-US" sz="4000" b="1" dirty="0">
                <a:solidFill>
                  <a:srgbClr val="126C6A"/>
                </a:solidFill>
              </a:rPr>
              <a:t>“the most” before the long </a:t>
            </a:r>
            <a:r>
              <a:rPr lang="en-US" sz="4000" b="1" dirty="0"/>
              <a:t>adjective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ar-EG" sz="4000" b="1" dirty="0">
                <a:solidFill>
                  <a:srgbClr val="FF00FF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For example: The most </a:t>
            </a:r>
            <a:r>
              <a:rPr lang="en-US" sz="4000" b="1" dirty="0">
                <a:solidFill>
                  <a:schemeClr val="accent4"/>
                </a:solidFill>
              </a:rPr>
              <a:t>beautiful</a:t>
            </a:r>
            <a:r>
              <a:rPr lang="en-US" sz="4000" b="1" dirty="0">
                <a:solidFill>
                  <a:srgbClr val="126C6A"/>
                </a:solidFill>
              </a:rPr>
              <a:t> </a:t>
            </a:r>
            <a:r>
              <a:rPr lang="en-US" sz="4000" b="1" dirty="0">
                <a:solidFill>
                  <a:srgbClr val="FF00FF"/>
                </a:solidFill>
              </a:rPr>
              <a:t>– The </a:t>
            </a:r>
            <a:r>
              <a:rPr lang="en-US" sz="4000" b="1" dirty="0">
                <a:solidFill>
                  <a:schemeClr val="accent4"/>
                </a:solidFill>
              </a:rPr>
              <a:t>most expensive</a:t>
            </a:r>
            <a:endParaRPr lang="en-US" sz="4000" b="1" dirty="0">
              <a:solidFill>
                <a:srgbClr val="126C6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A085EDF4-13BA-6D12-E1EC-941B4881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684B4-7B58-3854-D6D4-D738E30CCCAF}"/>
              </a:ext>
            </a:extLst>
          </p:cNvPr>
          <p:cNvSpPr txBox="1"/>
          <p:nvPr/>
        </p:nvSpPr>
        <p:spPr>
          <a:xfrm>
            <a:off x="7471460" y="97873"/>
            <a:ext cx="33450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Grammar</a:t>
            </a:r>
          </a:p>
        </p:txBody>
      </p:sp>
      <p:pic>
        <p:nvPicPr>
          <p:cNvPr id="1026" name="Picture 2" descr="Emoji Smiley Face Thumbs Up Happy Emotion Encouraging Expression Cute  Emoticon Famous Approval Gesture Digital Connection OK Agreement  Acknowledgment ...">
            <a:extLst>
              <a:ext uri="{FF2B5EF4-FFF2-40B4-BE49-F238E27FC236}">
                <a16:creationId xmlns:a16="http://schemas.microsoft.com/office/drawing/2014/main" id="{E56BE743-D2E9-0140-CCAF-4FBA0BCA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7734300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A03D-3B07-DE6E-15C7-6BB3F5D0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8E3FB6A-210F-B1A4-F3C7-4D793FFF5D8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42A9E29-632F-51E9-217D-D106BB3EDD77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DA97BC-2A34-7954-DF70-6083ED332B3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586B47D-3E29-B693-5C48-D4F724EBE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2E9A6-50FA-0AE0-2693-DCA044A22633}"/>
              </a:ext>
            </a:extLst>
          </p:cNvPr>
          <p:cNvSpPr txBox="1"/>
          <p:nvPr/>
        </p:nvSpPr>
        <p:spPr>
          <a:xfrm>
            <a:off x="7696200" y="293591"/>
            <a:ext cx="33450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Grammar</a:t>
            </a:r>
          </a:p>
        </p:txBody>
      </p:sp>
      <p:pic>
        <p:nvPicPr>
          <p:cNvPr id="3" name="Picture 2" descr="5 Fun Activities To Teach Comparative And Superlative Adjectives | Games4esl">
            <a:extLst>
              <a:ext uri="{FF2B5EF4-FFF2-40B4-BE49-F238E27FC236}">
                <a16:creationId xmlns:a16="http://schemas.microsoft.com/office/drawing/2014/main" id="{0A30D55E-C510-B49A-0625-449A815A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16864"/>
            <a:ext cx="10515600" cy="51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AE8158-3AED-3DF2-6B13-DA829D6A7467}"/>
              </a:ext>
            </a:extLst>
          </p:cNvPr>
          <p:cNvSpPr/>
          <p:nvPr/>
        </p:nvSpPr>
        <p:spPr>
          <a:xfrm>
            <a:off x="3976173" y="7200900"/>
            <a:ext cx="10030993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/>
              <a:t>A car is </a:t>
            </a:r>
            <a:r>
              <a:rPr lang="en-ZA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</a:t>
            </a:r>
            <a:r>
              <a:rPr lang="en-ZA" sz="4000" b="1" dirty="0"/>
              <a:t>than a bicycle </a:t>
            </a:r>
          </a:p>
          <a:p>
            <a:pPr algn="ctr"/>
            <a:r>
              <a:rPr lang="en-ZA" sz="4000" b="1" dirty="0"/>
              <a:t>The airplane is the </a:t>
            </a:r>
            <a:r>
              <a:rPr lang="en-ZA" sz="4000" b="1" i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fastest</a:t>
            </a:r>
          </a:p>
        </p:txBody>
      </p:sp>
    </p:spTree>
    <p:extLst>
      <p:ext uri="{BB962C8B-B14F-4D97-AF65-F5344CB8AC3E}">
        <p14:creationId xmlns:p14="http://schemas.microsoft.com/office/powerpoint/2010/main" val="242290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7104-B224-41D9-C386-65EA414A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608126B-9B54-4C6A-D1A6-BDBA5557239F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8139784-BD12-4159-F444-FACA4BDADB0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97D1E16-237C-816B-D8D7-5EFD72D6B76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BB972BC-72E4-2037-47E3-32C6F01DB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A8B3E-D5B5-62FB-78B3-2C6ADD83F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290928"/>
            <a:ext cx="16853488" cy="4790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FD120E-AC17-B0CD-C19F-CC4B2637F2C4}"/>
              </a:ext>
            </a:extLst>
          </p:cNvPr>
          <p:cNvSpPr txBox="1"/>
          <p:nvPr/>
        </p:nvSpPr>
        <p:spPr>
          <a:xfrm>
            <a:off x="548640" y="686410"/>
            <a:ext cx="97458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Complete the following 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7C807-7099-8BB2-BAC8-37BADB01EDE7}"/>
              </a:ext>
            </a:extLst>
          </p:cNvPr>
          <p:cNvSpPr txBox="1"/>
          <p:nvPr/>
        </p:nvSpPr>
        <p:spPr>
          <a:xfrm>
            <a:off x="7131344" y="409356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quieter than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E54F7-A09A-3FD0-F31F-20D73F1A2D2E}"/>
              </a:ext>
            </a:extLst>
          </p:cNvPr>
          <p:cNvSpPr txBox="1"/>
          <p:nvPr/>
        </p:nvSpPr>
        <p:spPr>
          <a:xfrm>
            <a:off x="13563600" y="409356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quietest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4721C-3B41-4AA9-D1B5-A10206DA474A}"/>
              </a:ext>
            </a:extLst>
          </p:cNvPr>
          <p:cNvSpPr txBox="1"/>
          <p:nvPr/>
        </p:nvSpPr>
        <p:spPr>
          <a:xfrm>
            <a:off x="14097000" y="47738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cutest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B7A1A-9A31-7055-D4B2-6A7D31C3E089}"/>
              </a:ext>
            </a:extLst>
          </p:cNvPr>
          <p:cNvSpPr txBox="1"/>
          <p:nvPr/>
        </p:nvSpPr>
        <p:spPr>
          <a:xfrm>
            <a:off x="8153400" y="612895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slower than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EC8EF-3C6E-C442-5090-EA204DFF22A1}"/>
              </a:ext>
            </a:extLst>
          </p:cNvPr>
          <p:cNvSpPr txBox="1"/>
          <p:nvPr/>
        </p:nvSpPr>
        <p:spPr>
          <a:xfrm>
            <a:off x="14748957" y="612895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slowest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E9FC88-622B-B425-1186-23A32994A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4870" y="7353300"/>
            <a:ext cx="2544557" cy="25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352E9-30E0-6362-DE21-435079E0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DBB3F01-4E69-6333-E754-EDF9AE4246DD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E182B4D-C188-CE9B-153A-9393AFC919B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4292BA9-D8CF-F0A9-64B9-78B0301F539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3D55909-330F-44B9-5C99-11FCB313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6EF0C-8866-F9AF-BE2A-1E6530DEA3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504"/>
          <a:stretch/>
        </p:blipFill>
        <p:spPr>
          <a:xfrm>
            <a:off x="685800" y="2400300"/>
            <a:ext cx="15428628" cy="5040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36FA4-57F9-7AB9-9024-D3B69AA4670F}"/>
              </a:ext>
            </a:extLst>
          </p:cNvPr>
          <p:cNvSpPr txBox="1"/>
          <p:nvPr/>
        </p:nvSpPr>
        <p:spPr>
          <a:xfrm>
            <a:off x="548640" y="686410"/>
            <a:ext cx="1301496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Look and write a comparative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71E98-ABB8-E76D-D5E2-B8DA9508A3CA}"/>
              </a:ext>
            </a:extLst>
          </p:cNvPr>
          <p:cNvSpPr txBox="1"/>
          <p:nvPr/>
        </p:nvSpPr>
        <p:spPr>
          <a:xfrm>
            <a:off x="5618814" y="3861291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giraffe is walking more slowly than the lion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5246F-90AC-ACA5-DCDA-1DCD2CE72370}"/>
              </a:ext>
            </a:extLst>
          </p:cNvPr>
          <p:cNvSpPr txBox="1"/>
          <p:nvPr/>
        </p:nvSpPr>
        <p:spPr>
          <a:xfrm>
            <a:off x="11451178" y="389554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rabbit is cuter than the frog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6D96E-7084-A1BE-7791-31CE87849DBF}"/>
              </a:ext>
            </a:extLst>
          </p:cNvPr>
          <p:cNvSpPr txBox="1"/>
          <p:nvPr/>
        </p:nvSpPr>
        <p:spPr>
          <a:xfrm>
            <a:off x="670560" y="6296205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white cat is more friendly than the brown cat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E130B-439B-8619-BBFD-7F817937DF7A}"/>
              </a:ext>
            </a:extLst>
          </p:cNvPr>
          <p:cNvSpPr txBox="1"/>
          <p:nvPr/>
        </p:nvSpPr>
        <p:spPr>
          <a:xfrm>
            <a:off x="6629400" y="6344008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tiger is braver than the mouse</a:t>
            </a:r>
          </a:p>
        </p:txBody>
      </p:sp>
      <p:pic>
        <p:nvPicPr>
          <p:cNvPr id="11" name="Picture 2" descr="Emoji Smiley Face Thumbs Up Happy Emotion Encouraging Expression Cute  Emoticon Famous Approval Gesture Digital Connection OK Agreement  Acknowledgment ...">
            <a:extLst>
              <a:ext uri="{FF2B5EF4-FFF2-40B4-BE49-F238E27FC236}">
                <a16:creationId xmlns:a16="http://schemas.microsoft.com/office/drawing/2014/main" id="{78771185-8CC2-6142-E5C2-4E9E66FE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051" y="6810279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D64E-7C0C-6F60-513A-21B6F485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7246CAF-90A8-F7D7-800A-8E80A1CB9B0C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8A6E7CD-D7E0-0B77-F3B8-59259757B9A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1506803-1C04-3858-9945-2258C91A1DC9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375704D-3691-E0D1-BA03-5165D61D4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491A9-6FAF-B9A9-F1E8-C17CFED47B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681"/>
          <a:stretch/>
        </p:blipFill>
        <p:spPr>
          <a:xfrm>
            <a:off x="838200" y="3238500"/>
            <a:ext cx="16394284" cy="3557128"/>
          </a:xfrm>
          <a:prstGeom prst="rect">
            <a:avLst/>
          </a:prstGeom>
        </p:spPr>
      </p:pic>
      <p:pic>
        <p:nvPicPr>
          <p:cNvPr id="2" name="Picture 2" descr="Emoji Smiley Face Thumbs Up Happy Emotion Encouraging Expression Cute  Emoticon Famous Approval Gesture Digital Connection OK Agreement  Acknowledgment ...">
            <a:extLst>
              <a:ext uri="{FF2B5EF4-FFF2-40B4-BE49-F238E27FC236}">
                <a16:creationId xmlns:a16="http://schemas.microsoft.com/office/drawing/2014/main" id="{4EACE8C3-1825-CB41-7027-6AAE25C4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303" y="7048500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22703-0C10-527E-18E4-90AF6FB36202}"/>
              </a:ext>
            </a:extLst>
          </p:cNvPr>
          <p:cNvSpPr txBox="1"/>
          <p:nvPr/>
        </p:nvSpPr>
        <p:spPr>
          <a:xfrm>
            <a:off x="548640" y="686410"/>
            <a:ext cx="1171956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Complete with the superlative form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6989-F7B1-C473-6B55-4D228D9645B5}"/>
              </a:ext>
            </a:extLst>
          </p:cNvPr>
          <p:cNvSpPr txBox="1"/>
          <p:nvPr/>
        </p:nvSpPr>
        <p:spPr>
          <a:xfrm>
            <a:off x="7086600" y="394110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most friendly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49FEF-59F2-3132-1602-C9B187AEBB79}"/>
              </a:ext>
            </a:extLst>
          </p:cNvPr>
          <p:cNvSpPr txBox="1"/>
          <p:nvPr/>
        </p:nvSpPr>
        <p:spPr>
          <a:xfrm>
            <a:off x="6408420" y="466312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smartest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D08F9-32CA-3375-1A92-0D330FB9E273}"/>
              </a:ext>
            </a:extLst>
          </p:cNvPr>
          <p:cNvSpPr txBox="1"/>
          <p:nvPr/>
        </p:nvSpPr>
        <p:spPr>
          <a:xfrm>
            <a:off x="8747760" y="517468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most intelligent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33A00-15C3-693A-E5CC-AE603A9B4599}"/>
              </a:ext>
            </a:extLst>
          </p:cNvPr>
          <p:cNvSpPr txBox="1"/>
          <p:nvPr/>
        </p:nvSpPr>
        <p:spPr>
          <a:xfrm>
            <a:off x="6819900" y="598515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quickest</a:t>
            </a:r>
          </a:p>
        </p:txBody>
      </p:sp>
    </p:spTree>
    <p:extLst>
      <p:ext uri="{BB962C8B-B14F-4D97-AF65-F5344CB8AC3E}">
        <p14:creationId xmlns:p14="http://schemas.microsoft.com/office/powerpoint/2010/main" val="31687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B6C9-E58F-EF4B-2C9A-0467D032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1F5A7E6-E2B0-57C8-0E8D-A908DFAB7CE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A0F4CE1-65F2-9868-8F3A-71639722C2F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3F0666-B46B-1610-EA63-F15C86723DB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AC6038D-6592-59FF-D129-E50B355E4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B8058-4E12-34ED-1020-835546DFD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774" y="675572"/>
            <a:ext cx="11811000" cy="8119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6847B-D30A-CC54-80E8-CE9C3E30BE05}"/>
              </a:ext>
            </a:extLst>
          </p:cNvPr>
          <p:cNvSpPr txBox="1"/>
          <p:nvPr/>
        </p:nvSpPr>
        <p:spPr>
          <a:xfrm>
            <a:off x="86173" y="144881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EBA30E-149F-101E-8D63-D620F6601A7F}"/>
              </a:ext>
            </a:extLst>
          </p:cNvPr>
          <p:cNvSpPr/>
          <p:nvPr/>
        </p:nvSpPr>
        <p:spPr>
          <a:xfrm>
            <a:off x="4191001" y="3314031"/>
            <a:ext cx="1706880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C106F1-C986-5B13-3561-8CB19DE0F731}"/>
              </a:ext>
            </a:extLst>
          </p:cNvPr>
          <p:cNvSpPr/>
          <p:nvPr/>
        </p:nvSpPr>
        <p:spPr>
          <a:xfrm>
            <a:off x="4772755" y="6163329"/>
            <a:ext cx="1125125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B8BA0E-25AA-05E1-F3AC-E690855E7A9A}"/>
              </a:ext>
            </a:extLst>
          </p:cNvPr>
          <p:cNvSpPr/>
          <p:nvPr/>
        </p:nvSpPr>
        <p:spPr>
          <a:xfrm>
            <a:off x="13716000" y="1631860"/>
            <a:ext cx="609600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B6640E-BC47-E6D7-CB0F-D4E4B818562D}"/>
              </a:ext>
            </a:extLst>
          </p:cNvPr>
          <p:cNvSpPr/>
          <p:nvPr/>
        </p:nvSpPr>
        <p:spPr>
          <a:xfrm>
            <a:off x="11780520" y="2095500"/>
            <a:ext cx="1107254" cy="5333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CFB281-2641-FB5C-C50E-6791B05E8F51}"/>
              </a:ext>
            </a:extLst>
          </p:cNvPr>
          <p:cNvSpPr/>
          <p:nvPr/>
        </p:nvSpPr>
        <p:spPr>
          <a:xfrm>
            <a:off x="10159360" y="2555149"/>
            <a:ext cx="1346840" cy="30234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786BF-1726-AF3C-3DD8-831211242B03}"/>
              </a:ext>
            </a:extLst>
          </p:cNvPr>
          <p:cNvSpPr/>
          <p:nvPr/>
        </p:nvSpPr>
        <p:spPr>
          <a:xfrm>
            <a:off x="11585033" y="2857497"/>
            <a:ext cx="1107254" cy="4565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5927F-9712-3F7C-DBDE-892AC14E0D23}"/>
              </a:ext>
            </a:extLst>
          </p:cNvPr>
          <p:cNvSpPr/>
          <p:nvPr/>
        </p:nvSpPr>
        <p:spPr>
          <a:xfrm>
            <a:off x="11833859" y="5418832"/>
            <a:ext cx="858427" cy="45653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8C9E80-2EE6-379C-1FB8-E16E136DDBEE}"/>
              </a:ext>
            </a:extLst>
          </p:cNvPr>
          <p:cNvSpPr/>
          <p:nvPr/>
        </p:nvSpPr>
        <p:spPr>
          <a:xfrm>
            <a:off x="10238420" y="6515100"/>
            <a:ext cx="962980" cy="3626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2FACBD-9731-950E-1D33-18A38DE53C8A}"/>
              </a:ext>
            </a:extLst>
          </p:cNvPr>
          <p:cNvSpPr/>
          <p:nvPr/>
        </p:nvSpPr>
        <p:spPr>
          <a:xfrm>
            <a:off x="12796334" y="6515099"/>
            <a:ext cx="609600" cy="40705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4DE410-4801-D76C-A30B-4F245C7D596C}"/>
              </a:ext>
            </a:extLst>
          </p:cNvPr>
          <p:cNvSpPr/>
          <p:nvPr/>
        </p:nvSpPr>
        <p:spPr>
          <a:xfrm>
            <a:off x="10202674" y="6868812"/>
            <a:ext cx="962980" cy="2558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FA1D7-786D-2076-B331-76E82F67B2AF}"/>
              </a:ext>
            </a:extLst>
          </p:cNvPr>
          <p:cNvSpPr txBox="1"/>
          <p:nvPr/>
        </p:nvSpPr>
        <p:spPr>
          <a:xfrm>
            <a:off x="14765266" y="3059211"/>
            <a:ext cx="3427225" cy="618630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Unique</a:t>
            </a:r>
            <a:r>
              <a:rPr lang="ar-EG" sz="3600" dirty="0">
                <a:solidFill>
                  <a:srgbClr val="FF0000"/>
                </a:solidFill>
              </a:rPr>
              <a:t>مميز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Find</a:t>
            </a:r>
            <a:r>
              <a:rPr lang="ar-EG" sz="3600" dirty="0">
                <a:solidFill>
                  <a:srgbClr val="FF0000"/>
                </a:solidFill>
              </a:rPr>
              <a:t>يجد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Tail</a:t>
            </a:r>
            <a:r>
              <a:rPr lang="ar-EG" sz="3600" dirty="0">
                <a:solidFill>
                  <a:srgbClr val="FF0000"/>
                </a:solidFill>
              </a:rPr>
              <a:t>ذيل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Mammals</a:t>
            </a:r>
            <a:r>
              <a:rPr lang="ar-EG" sz="3600" dirty="0">
                <a:solidFill>
                  <a:srgbClr val="FF0000"/>
                </a:solidFill>
              </a:rPr>
              <a:t>ثدييات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Grasslands</a:t>
            </a:r>
            <a:r>
              <a:rPr lang="ar-EG" sz="3600" dirty="0">
                <a:solidFill>
                  <a:srgbClr val="FF0000"/>
                </a:solidFill>
              </a:rPr>
              <a:t>أراضي عشبية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Dangerous</a:t>
            </a:r>
            <a:r>
              <a:rPr lang="ar-EG" sz="3600" dirty="0">
                <a:solidFill>
                  <a:srgbClr val="FF0000"/>
                </a:solidFill>
              </a:rPr>
              <a:t>خطير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Pretty</a:t>
            </a:r>
            <a:r>
              <a:rPr lang="ar-EG" sz="3600" dirty="0">
                <a:solidFill>
                  <a:srgbClr val="FF0000"/>
                </a:solidFill>
              </a:rPr>
              <a:t>جميل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Feathers</a:t>
            </a:r>
            <a:r>
              <a:rPr lang="ar-EG" sz="3600" dirty="0">
                <a:solidFill>
                  <a:srgbClr val="FF0000"/>
                </a:solidFill>
              </a:rPr>
              <a:t>ريش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Seeds</a:t>
            </a:r>
            <a:r>
              <a:rPr lang="ar-EG" sz="3600" dirty="0">
                <a:solidFill>
                  <a:srgbClr val="FF0000"/>
                </a:solidFill>
              </a:rPr>
              <a:t>بذور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Leaves</a:t>
            </a:r>
            <a:r>
              <a:rPr lang="ar-EG" sz="3600" dirty="0">
                <a:solidFill>
                  <a:srgbClr val="FF0000"/>
                </a:solidFill>
              </a:rPr>
              <a:t>أوراق شجر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0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E42E-D755-6885-99CD-5E215393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10F94A2-5169-EDA9-A72C-5468028AC11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51A6F11-AFA4-BA35-F15F-661DC061D14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382902-5FBE-04E8-8A43-726195D0E88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12A5516-965C-EB4E-FC62-97D84F25F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235D8-88D8-B3AE-AE80-2EE9FD7FC4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5651"/>
          <a:stretch/>
        </p:blipFill>
        <p:spPr>
          <a:xfrm>
            <a:off x="30480" y="390525"/>
            <a:ext cx="15209520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9CF3E-6BEC-FDCC-D77C-8C1EEC204E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5465"/>
          <a:stretch/>
        </p:blipFill>
        <p:spPr>
          <a:xfrm>
            <a:off x="3352800" y="5981617"/>
            <a:ext cx="14444458" cy="1888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CF9A7-CCF7-A0FF-C9D1-109628943F4F}"/>
              </a:ext>
            </a:extLst>
          </p:cNvPr>
          <p:cNvSpPr txBox="1"/>
          <p:nvPr/>
        </p:nvSpPr>
        <p:spPr>
          <a:xfrm>
            <a:off x="5897880" y="171646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Big, brown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859AB-C821-64FF-79AC-6C1C484FFBD9}"/>
              </a:ext>
            </a:extLst>
          </p:cNvPr>
          <p:cNvSpPr txBox="1"/>
          <p:nvPr/>
        </p:nvSpPr>
        <p:spPr>
          <a:xfrm>
            <a:off x="10142220" y="169857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Blue,red</a:t>
            </a:r>
            <a:r>
              <a:rPr lang="en-US" sz="4000" b="1" dirty="0">
                <a:solidFill>
                  <a:srgbClr val="FF0000"/>
                </a:solidFill>
              </a:rPr>
              <a:t> and green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3F06C-CB1E-E4B6-ED56-E4AD36FF8B0D}"/>
              </a:ext>
            </a:extLst>
          </p:cNvPr>
          <p:cNvSpPr txBox="1"/>
          <p:nvPr/>
        </p:nvSpPr>
        <p:spPr>
          <a:xfrm>
            <a:off x="10138410" y="23497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tress in the jungle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70F94-6D86-D8EF-477F-459DAE141253}"/>
              </a:ext>
            </a:extLst>
          </p:cNvPr>
          <p:cNvSpPr txBox="1"/>
          <p:nvPr/>
        </p:nvSpPr>
        <p:spPr>
          <a:xfrm>
            <a:off x="5810250" y="234061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grasslands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68DBD-05FE-8C85-5A15-05AF6B412E42}"/>
              </a:ext>
            </a:extLst>
          </p:cNvPr>
          <p:cNvSpPr txBox="1"/>
          <p:nvPr/>
        </p:nvSpPr>
        <p:spPr>
          <a:xfrm>
            <a:off x="5695950" y="300603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grass and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057A2-A6A6-4907-6F9B-E8402E04BF40}"/>
              </a:ext>
            </a:extLst>
          </p:cNvPr>
          <p:cNvSpPr txBox="1"/>
          <p:nvPr/>
        </p:nvSpPr>
        <p:spPr>
          <a:xfrm>
            <a:off x="9909810" y="2940189"/>
            <a:ext cx="594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fruits, seeds and leaves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0F11B-1CA6-4FD9-D24E-87B15E8A9BA1}"/>
              </a:ext>
            </a:extLst>
          </p:cNvPr>
          <p:cNvSpPr txBox="1"/>
          <p:nvPr/>
        </p:nvSpPr>
        <p:spPr>
          <a:xfrm>
            <a:off x="5695950" y="362999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More than 10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6FF3B-00A8-74D6-F1E6-8CF2229FA958}"/>
              </a:ext>
            </a:extLst>
          </p:cNvPr>
          <p:cNvSpPr txBox="1"/>
          <p:nvPr/>
        </p:nvSpPr>
        <p:spPr>
          <a:xfrm>
            <a:off x="10191750" y="362999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More than 20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44D63-2B73-99CA-1192-2EC73129C571}"/>
              </a:ext>
            </a:extLst>
          </p:cNvPr>
          <p:cNvSpPr txBox="1"/>
          <p:nvPr/>
        </p:nvSpPr>
        <p:spPr>
          <a:xfrm>
            <a:off x="5516880" y="4242352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use their tail to jump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D0F82-4BB5-2E3C-FBCB-7342FD177ECE}"/>
              </a:ext>
            </a:extLst>
          </p:cNvPr>
          <p:cNvSpPr txBox="1"/>
          <p:nvPr/>
        </p:nvSpPr>
        <p:spPr>
          <a:xfrm>
            <a:off x="10199370" y="425395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Friendly, people like them as pets</a:t>
            </a:r>
          </a:p>
        </p:txBody>
      </p:sp>
    </p:spTree>
    <p:extLst>
      <p:ext uri="{BB962C8B-B14F-4D97-AF65-F5344CB8AC3E}">
        <p14:creationId xmlns:p14="http://schemas.microsoft.com/office/powerpoint/2010/main" val="31493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8130-6B01-DD26-55A9-018A1BE7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4E19173-FE12-5634-899F-6D611DBD7FDB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8CF1DD0-751F-3057-F585-D6530E539BD6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431643-825A-6CEB-9A1E-6511E26EE87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04A4CD-360D-3760-FDC7-D60D0C01C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7151D-0BA3-1A05-A176-3B8628E767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225"/>
          <a:stretch/>
        </p:blipFill>
        <p:spPr>
          <a:xfrm>
            <a:off x="379533" y="2011272"/>
            <a:ext cx="16772161" cy="5902511"/>
          </a:xfrm>
          <a:prstGeom prst="rect">
            <a:avLst/>
          </a:prstGeom>
        </p:spPr>
      </p:pic>
      <p:pic>
        <p:nvPicPr>
          <p:cNvPr id="2" name="Picture 2" descr="Emoji Smiley Face Thumbs Up Happy Emotion Encouraging Expression Cute  Emoticon Famous Approval Gesture Digital Connection OK Agreement  Acknowledgment ...">
            <a:extLst>
              <a:ext uri="{FF2B5EF4-FFF2-40B4-BE49-F238E27FC236}">
                <a16:creationId xmlns:a16="http://schemas.microsoft.com/office/drawing/2014/main" id="{3FED026E-B74E-027E-6BF6-89D87BB1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7614693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CCEA9-004A-4939-1366-9A8ED4C966B5}"/>
              </a:ext>
            </a:extLst>
          </p:cNvPr>
          <p:cNvSpPr txBox="1"/>
          <p:nvPr/>
        </p:nvSpPr>
        <p:spPr>
          <a:xfrm>
            <a:off x="548640" y="686410"/>
            <a:ext cx="638556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Complete the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212EF-7DD7-C8A1-6BB1-5FD383B4E636}"/>
              </a:ext>
            </a:extLst>
          </p:cNvPr>
          <p:cNvSpPr txBox="1"/>
          <p:nvPr/>
        </p:nvSpPr>
        <p:spPr>
          <a:xfrm>
            <a:off x="7848600" y="496252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C808C-B0AB-B354-0BA1-E384DB5C992B}"/>
              </a:ext>
            </a:extLst>
          </p:cNvPr>
          <p:cNvSpPr txBox="1"/>
          <p:nvPr/>
        </p:nvSpPr>
        <p:spPr>
          <a:xfrm>
            <a:off x="13181185" y="569327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danger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112D0-EAE0-B5EC-F171-90624933D75F}"/>
              </a:ext>
            </a:extLst>
          </p:cNvPr>
          <p:cNvSpPr txBox="1"/>
          <p:nvPr/>
        </p:nvSpPr>
        <p:spPr>
          <a:xfrm>
            <a:off x="2551233" y="62865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frighten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9E394-C144-6D55-9E45-5D9A36C6AAAD}"/>
              </a:ext>
            </a:extLst>
          </p:cNvPr>
          <p:cNvSpPr txBox="1"/>
          <p:nvPr/>
        </p:nvSpPr>
        <p:spPr>
          <a:xfrm>
            <a:off x="8077200" y="693815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19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82AC-9D2C-E11F-0E4F-300A8BBC2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9E20E68-6FC6-AFE6-3C61-12F0B8425DD4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F1EE468-E756-0CA2-CCAE-7757FD7BBEBC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47F124-071F-C00C-19B4-0C63B25001F4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7E357EC-1D72-E6A9-21CC-337820326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CF0AD-0A99-3895-708E-8ABEA6160B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019"/>
          <a:stretch/>
        </p:blipFill>
        <p:spPr>
          <a:xfrm>
            <a:off x="914400" y="2324100"/>
            <a:ext cx="15652947" cy="4986474"/>
          </a:xfrm>
          <a:prstGeom prst="rect">
            <a:avLst/>
          </a:prstGeom>
        </p:spPr>
      </p:pic>
      <p:pic>
        <p:nvPicPr>
          <p:cNvPr id="2" name="Picture 2" descr="Emoji Smiley Face Thumbs Up Happy Emotion Encouraging Expression Cute  Emoticon Famous Approval Gesture Digital Connection OK Agreement  Acknowledgment ...">
            <a:extLst>
              <a:ext uri="{FF2B5EF4-FFF2-40B4-BE49-F238E27FC236}">
                <a16:creationId xmlns:a16="http://schemas.microsoft.com/office/drawing/2014/main" id="{CDDFB1CF-6590-CADB-C04C-3A4E0330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303" y="7048500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E4EB2-560E-8B92-2B18-F89A5A85CF04}"/>
              </a:ext>
            </a:extLst>
          </p:cNvPr>
          <p:cNvSpPr txBox="1"/>
          <p:nvPr/>
        </p:nvSpPr>
        <p:spPr>
          <a:xfrm>
            <a:off x="152400" y="405328"/>
            <a:ext cx="1180102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and choose the correct words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317293-2116-7D66-7982-9D13C455237E}"/>
              </a:ext>
            </a:extLst>
          </p:cNvPr>
          <p:cNvSpPr/>
          <p:nvPr/>
        </p:nvSpPr>
        <p:spPr>
          <a:xfrm>
            <a:off x="8740872" y="3169533"/>
            <a:ext cx="2384327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CC8BA5-1044-1783-379C-D7C3BF389FAA}"/>
              </a:ext>
            </a:extLst>
          </p:cNvPr>
          <p:cNvSpPr/>
          <p:nvPr/>
        </p:nvSpPr>
        <p:spPr>
          <a:xfrm>
            <a:off x="7162800" y="3928357"/>
            <a:ext cx="2743200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B84501-FD3E-18BC-CD32-D8916CEB2548}"/>
              </a:ext>
            </a:extLst>
          </p:cNvPr>
          <p:cNvSpPr/>
          <p:nvPr/>
        </p:nvSpPr>
        <p:spPr>
          <a:xfrm>
            <a:off x="3729328" y="4437925"/>
            <a:ext cx="1985671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5794BF-8505-9833-BDD9-A4F24971BDB4}"/>
              </a:ext>
            </a:extLst>
          </p:cNvPr>
          <p:cNvSpPr/>
          <p:nvPr/>
        </p:nvSpPr>
        <p:spPr>
          <a:xfrm>
            <a:off x="9052560" y="5210878"/>
            <a:ext cx="1463040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DA2555-1841-E2FB-B1FB-63340649E8D2}"/>
              </a:ext>
            </a:extLst>
          </p:cNvPr>
          <p:cNvSpPr/>
          <p:nvPr/>
        </p:nvSpPr>
        <p:spPr>
          <a:xfrm>
            <a:off x="5166360" y="5893004"/>
            <a:ext cx="1691640" cy="758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A5787F-233D-0EC6-126F-2CF26A23020F}"/>
              </a:ext>
            </a:extLst>
          </p:cNvPr>
          <p:cNvSpPr/>
          <p:nvPr/>
        </p:nvSpPr>
        <p:spPr>
          <a:xfrm>
            <a:off x="5484891" y="6597878"/>
            <a:ext cx="2346960" cy="7502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3A65F-DFA8-BC6E-1838-E38FB42A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388630B-B76C-9D93-74B4-D47E1BD06CBA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7977D6-D205-9C13-5959-28E2D179B73C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77A3C3-3799-E227-A513-AC94D88E20E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7C1F97B-04D7-5619-9312-688D65CE9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-184951"/>
            <a:ext cx="2937957" cy="23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8DCF0B-199B-557A-506E-E03C2D544EED}"/>
              </a:ext>
            </a:extLst>
          </p:cNvPr>
          <p:cNvSpPr txBox="1"/>
          <p:nvPr/>
        </p:nvSpPr>
        <p:spPr>
          <a:xfrm>
            <a:off x="10918518" y="6519318"/>
            <a:ext cx="3940482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jungle </a:t>
            </a:r>
            <a:r>
              <a:rPr lang="ar-EG" sz="3600" dirty="0"/>
              <a:t>غابة</a:t>
            </a:r>
            <a:r>
              <a:rPr lang="ar-EG" sz="3600" dirty="0">
                <a:solidFill>
                  <a:srgbClr val="FF0000"/>
                </a:solidFill>
              </a:rPr>
              <a:t>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Fast</a:t>
            </a:r>
            <a:r>
              <a:rPr lang="ar-EG" sz="3600" dirty="0"/>
              <a:t>سريع</a:t>
            </a:r>
            <a:r>
              <a:rPr lang="ar-EG" sz="3600" dirty="0">
                <a:solidFill>
                  <a:srgbClr val="FF0000"/>
                </a:solidFill>
              </a:rPr>
              <a:t>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Kangaroo</a:t>
            </a:r>
            <a:r>
              <a:rPr lang="ar-EG" sz="3600" dirty="0"/>
              <a:t>كنغر</a:t>
            </a:r>
            <a:r>
              <a:rPr lang="ar-EG" sz="3600" dirty="0">
                <a:solidFill>
                  <a:srgbClr val="FF0000"/>
                </a:solidFill>
              </a:rPr>
              <a:t>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Asleep</a:t>
            </a:r>
            <a:r>
              <a:rPr lang="ar-EG" sz="3600" dirty="0"/>
              <a:t>نائم</a:t>
            </a:r>
            <a:r>
              <a:rPr lang="ar-EG" sz="3600" dirty="0">
                <a:solidFill>
                  <a:srgbClr val="FF0000"/>
                </a:solidFill>
              </a:rPr>
              <a:t>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Polar bear</a:t>
            </a:r>
            <a:r>
              <a:rPr lang="ar-EG" sz="3600" dirty="0"/>
              <a:t>دب قطبي   </a:t>
            </a: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Slowly</a:t>
            </a:r>
            <a:r>
              <a:rPr lang="ar-EG" sz="3600" dirty="0"/>
              <a:t>ببطء</a:t>
            </a:r>
            <a:r>
              <a:rPr lang="ar-EG" sz="3600" dirty="0">
                <a:solidFill>
                  <a:srgbClr val="FF0000"/>
                </a:solidFill>
              </a:rPr>
              <a:t> 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CAA9B-9843-349A-D72B-1A49ED950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71" y="324747"/>
            <a:ext cx="3515281" cy="4361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C3663-8D60-EC02-65DB-A70221D98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0051" y="1255947"/>
            <a:ext cx="3770949" cy="2816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BE884-D666-5438-F38A-5F6E30696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854" y="1538051"/>
            <a:ext cx="5470404" cy="1704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C2C34C-1CED-CC91-2C0E-6186AA74C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78" y="5084915"/>
            <a:ext cx="5509621" cy="2229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972C03-8208-E08E-59C6-5D97B484FA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600" y="4127395"/>
            <a:ext cx="4800600" cy="20699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DBA239-1B34-6D09-AA03-0F56207C99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62503" y="3572616"/>
            <a:ext cx="4488115" cy="23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478F7-7CBE-7A72-013D-A93CF34B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BC34-37BE-E26C-AD87-93F1418A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57811"/>
            <a:ext cx="13335000" cy="6652878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B09EF59E-88DA-A797-05C6-ADF2C851EF8D}"/>
              </a:ext>
            </a:extLst>
          </p:cNvPr>
          <p:cNvSpPr/>
          <p:nvPr/>
        </p:nvSpPr>
        <p:spPr>
          <a:xfrm rot="-5400000">
            <a:off x="-1594935" y="9699074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8DAE61-F88B-2498-F8C1-8478B87DB49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840C8A5-9DAE-05A5-0E73-AADA0665117B}"/>
              </a:ext>
            </a:extLst>
          </p:cNvPr>
          <p:cNvSpPr/>
          <p:nvPr/>
        </p:nvSpPr>
        <p:spPr>
          <a:xfrm>
            <a:off x="14660" y="8114650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8D42567-6375-65D7-CF76-79FE5CC57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ECCFF-6A79-0D41-BB82-7A9AB52650A0}"/>
              </a:ext>
            </a:extLst>
          </p:cNvPr>
          <p:cNvSpPr txBox="1"/>
          <p:nvPr/>
        </p:nvSpPr>
        <p:spPr>
          <a:xfrm>
            <a:off x="614865" y="167742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51088B-5230-3136-4840-802CAB1C35F4}"/>
              </a:ext>
            </a:extLst>
          </p:cNvPr>
          <p:cNvSpPr/>
          <p:nvPr/>
        </p:nvSpPr>
        <p:spPr>
          <a:xfrm>
            <a:off x="2693670" y="4152899"/>
            <a:ext cx="868680" cy="533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6D2144-8B69-56B6-62F0-1AC1001E5A8D}"/>
              </a:ext>
            </a:extLst>
          </p:cNvPr>
          <p:cNvSpPr/>
          <p:nvPr/>
        </p:nvSpPr>
        <p:spPr>
          <a:xfrm>
            <a:off x="1954530" y="4710020"/>
            <a:ext cx="556260" cy="5333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68D7A1-D4D7-8652-F029-3E0F8A0A4AC2}"/>
              </a:ext>
            </a:extLst>
          </p:cNvPr>
          <p:cNvSpPr/>
          <p:nvPr/>
        </p:nvSpPr>
        <p:spPr>
          <a:xfrm>
            <a:off x="6478904" y="4710020"/>
            <a:ext cx="836295" cy="4334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757D11-1312-A410-3540-ED6DF17992F5}"/>
              </a:ext>
            </a:extLst>
          </p:cNvPr>
          <p:cNvSpPr/>
          <p:nvPr/>
        </p:nvSpPr>
        <p:spPr>
          <a:xfrm>
            <a:off x="3272789" y="6955873"/>
            <a:ext cx="842010" cy="3157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8D0100-09DA-FB2B-443F-54AE140F932D}"/>
              </a:ext>
            </a:extLst>
          </p:cNvPr>
          <p:cNvSpPr/>
          <p:nvPr/>
        </p:nvSpPr>
        <p:spPr>
          <a:xfrm>
            <a:off x="9448800" y="3619500"/>
            <a:ext cx="1524000" cy="5333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85D512-0518-861A-722A-E3B3648DE692}"/>
              </a:ext>
            </a:extLst>
          </p:cNvPr>
          <p:cNvSpPr/>
          <p:nvPr/>
        </p:nvSpPr>
        <p:spPr>
          <a:xfrm>
            <a:off x="11940540" y="5002864"/>
            <a:ext cx="660646" cy="4334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A4D8EC-6390-2E17-77B1-C8CAD30855CB}"/>
              </a:ext>
            </a:extLst>
          </p:cNvPr>
          <p:cNvSpPr/>
          <p:nvPr/>
        </p:nvSpPr>
        <p:spPr>
          <a:xfrm>
            <a:off x="10213094" y="5002864"/>
            <a:ext cx="489195" cy="4334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405784-6111-9B15-2B8F-B8B5B53FE9BA}"/>
              </a:ext>
            </a:extLst>
          </p:cNvPr>
          <p:cNvSpPr/>
          <p:nvPr/>
        </p:nvSpPr>
        <p:spPr>
          <a:xfrm>
            <a:off x="10885169" y="7298165"/>
            <a:ext cx="899160" cy="5333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90038-7940-4D81-7070-B0F3625DD629}"/>
              </a:ext>
            </a:extLst>
          </p:cNvPr>
          <p:cNvSpPr txBox="1"/>
          <p:nvPr/>
        </p:nvSpPr>
        <p:spPr>
          <a:xfrm>
            <a:off x="14249398" y="4964858"/>
            <a:ext cx="3427225" cy="45243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Asia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اسيا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Tails</a:t>
            </a:r>
            <a:r>
              <a:rPr lang="ar-EG" sz="3600" dirty="0">
                <a:solidFill>
                  <a:srgbClr val="FF0000"/>
                </a:solidFill>
              </a:rPr>
              <a:t>ذيول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Spot</a:t>
            </a:r>
            <a:r>
              <a:rPr lang="ar-EG" sz="3600" dirty="0">
                <a:solidFill>
                  <a:srgbClr val="FF0000"/>
                </a:solidFill>
              </a:rPr>
              <a:t>بقعة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Trunk</a:t>
            </a:r>
            <a:r>
              <a:rPr lang="ar-EG" sz="3600" dirty="0">
                <a:solidFill>
                  <a:srgbClr val="FF0000"/>
                </a:solidFill>
              </a:rPr>
              <a:t>خرطوم الفيل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Reindeer</a:t>
            </a:r>
            <a:r>
              <a:rPr lang="ar-EG" sz="3600" dirty="0">
                <a:solidFill>
                  <a:srgbClr val="FF0000"/>
                </a:solidFill>
              </a:rPr>
              <a:t>رنة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Fur</a:t>
            </a:r>
            <a:r>
              <a:rPr lang="ar-EG" sz="3600" dirty="0">
                <a:solidFill>
                  <a:srgbClr val="FF0000"/>
                </a:solidFill>
              </a:rPr>
              <a:t>فرو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Necks</a:t>
            </a:r>
            <a:r>
              <a:rPr lang="ar-EG" sz="3600" dirty="0">
                <a:solidFill>
                  <a:srgbClr val="FF0000"/>
                </a:solidFill>
              </a:rPr>
              <a:t>أعناق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Herds</a:t>
            </a:r>
            <a:r>
              <a:rPr lang="ar-EG" sz="3600" dirty="0">
                <a:solidFill>
                  <a:srgbClr val="FF0000"/>
                </a:solidFill>
              </a:rPr>
              <a:t>أسراب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5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AB821-AA8A-2E07-E948-92F4ECF2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A962B7C-46F4-19F3-D4A2-7B32B09166C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EF07596-B71E-5ECB-713B-0534065B6B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F88553A-8F66-98E2-3993-CB0C955F2A9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D599CE5-B111-2492-98BC-1F6EBE65C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322830-96A8-4066-5CC9-FCA01853D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53" y="1562100"/>
            <a:ext cx="11763504" cy="502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B413B-76E3-DA3A-040A-B3B0A2FB0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0" y="5073015"/>
            <a:ext cx="5953654" cy="4718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D00A48-94C1-C6BE-03F3-6DE589DA98AF}"/>
              </a:ext>
            </a:extLst>
          </p:cNvPr>
          <p:cNvSpPr txBox="1"/>
          <p:nvPr/>
        </p:nvSpPr>
        <p:spPr>
          <a:xfrm>
            <a:off x="318573" y="281206"/>
            <a:ext cx="138684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Put “T” or “F” and correct the false 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5C57C-A444-2C8B-792C-C10615CA1039}"/>
              </a:ext>
            </a:extLst>
          </p:cNvPr>
          <p:cNvSpPr txBox="1"/>
          <p:nvPr/>
        </p:nvSpPr>
        <p:spPr>
          <a:xfrm>
            <a:off x="8686800" y="354693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BC3FF-FE49-226C-DE35-EE5C9178E0EE}"/>
              </a:ext>
            </a:extLst>
          </p:cNvPr>
          <p:cNvSpPr txBox="1"/>
          <p:nvPr/>
        </p:nvSpPr>
        <p:spPr>
          <a:xfrm>
            <a:off x="11658600" y="275064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DCF5B-9BEB-CCAF-56D2-CD32C5E91861}"/>
              </a:ext>
            </a:extLst>
          </p:cNvPr>
          <p:cNvSpPr txBox="1"/>
          <p:nvPr/>
        </p:nvSpPr>
        <p:spPr>
          <a:xfrm>
            <a:off x="10894978" y="56416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011FD-3BC4-9C28-58EE-8B4A56104410}"/>
              </a:ext>
            </a:extLst>
          </p:cNvPr>
          <p:cNvSpPr txBox="1"/>
          <p:nvPr/>
        </p:nvSpPr>
        <p:spPr>
          <a:xfrm>
            <a:off x="8656320" y="461339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2B68B-B31B-E1CE-7F80-AE8680CB2A56}"/>
              </a:ext>
            </a:extLst>
          </p:cNvPr>
          <p:cNvSpPr txBox="1"/>
          <p:nvPr/>
        </p:nvSpPr>
        <p:spPr>
          <a:xfrm>
            <a:off x="1143000" y="5089376"/>
            <a:ext cx="9751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Tigers are not the smallest cats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6644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50A7-02C5-5099-CD0F-A35FCF23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6A09039-36EE-CBD5-CD1A-EE5A2C84839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2F7DDB4-EDEC-F073-6397-BD2895270E1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FE5F0F-42FE-3B2A-E46E-A417E5B982D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8E5CA1D-32F6-010E-8D3C-B0EC794B7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hank You So Much Heart Sticker - Thank You So Much Heart Love - Discover &amp;  Share GIFs">
            <a:extLst>
              <a:ext uri="{FF2B5EF4-FFF2-40B4-BE49-F238E27FC236}">
                <a16:creationId xmlns:a16="http://schemas.microsoft.com/office/drawing/2014/main" id="{7A8647F2-1435-A539-CB7C-DBDFDFC6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3" y="571500"/>
            <a:ext cx="11166672" cy="80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61CF3-4DB2-1CE2-39B6-7257F1AA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5CB8F99-85DA-0B84-E2B0-A717E96446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89A1E16-050A-8FF2-18D7-4E67A89AC8F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A80FC42-87FE-2D9F-65FD-B929D69BC28B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668AF77-D68A-5BF3-7C3F-F7312B8B4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875" y="-184951"/>
            <a:ext cx="3085682" cy="243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511E2-C494-E215-3D5D-6A3167B9B097}"/>
              </a:ext>
            </a:extLst>
          </p:cNvPr>
          <p:cNvSpPr txBox="1"/>
          <p:nvPr/>
        </p:nvSpPr>
        <p:spPr>
          <a:xfrm>
            <a:off x="6553200" y="843956"/>
            <a:ext cx="3886200" cy="64633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dirty="0">
                <a:solidFill>
                  <a:srgbClr val="FF0000"/>
                </a:solidFill>
              </a:rPr>
              <a:t>ما حيوانك المفضل؟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D40D0-652E-16D8-D695-9B190674F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59405"/>
            <a:ext cx="4953000" cy="1534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E6A65-40D4-B6A2-0DD5-5A307D95E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715" y="1943100"/>
            <a:ext cx="10820400" cy="8260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D722A3-C430-E870-ACCA-2EAA436ACF28}"/>
              </a:ext>
            </a:extLst>
          </p:cNvPr>
          <p:cNvSpPr txBox="1"/>
          <p:nvPr/>
        </p:nvSpPr>
        <p:spPr>
          <a:xfrm>
            <a:off x="9144000" y="377478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arrot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17084-929F-C341-4474-E601CE277D27}"/>
              </a:ext>
            </a:extLst>
          </p:cNvPr>
          <p:cNvSpPr txBox="1"/>
          <p:nvPr/>
        </p:nvSpPr>
        <p:spPr>
          <a:xfrm>
            <a:off x="12481560" y="377478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anda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EFE0B5-A11A-6418-E30E-988A14358453}"/>
              </a:ext>
            </a:extLst>
          </p:cNvPr>
          <p:cNvSpPr txBox="1"/>
          <p:nvPr/>
        </p:nvSpPr>
        <p:spPr>
          <a:xfrm>
            <a:off x="5638800" y="569023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olar</a:t>
            </a:r>
            <a:r>
              <a:rPr lang="en-US" sz="3200" b="1" dirty="0">
                <a:solidFill>
                  <a:srgbClr val="FF0000"/>
                </a:solidFill>
              </a:rPr>
              <a:t>     bear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9D40B6-5BF8-4BE1-418D-BC67D69675FA}"/>
              </a:ext>
            </a:extLst>
          </p:cNvPr>
          <p:cNvSpPr txBox="1"/>
          <p:nvPr/>
        </p:nvSpPr>
        <p:spPr>
          <a:xfrm>
            <a:off x="8935315" y="571452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angaroo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ABB481-5C60-FB47-9FB4-AB2B2F41156E}"/>
              </a:ext>
            </a:extLst>
          </p:cNvPr>
          <p:cNvSpPr txBox="1"/>
          <p:nvPr/>
        </p:nvSpPr>
        <p:spPr>
          <a:xfrm>
            <a:off x="12390120" y="571452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D658FE-4E34-A0E9-6506-2EDE07631BB9}"/>
              </a:ext>
            </a:extLst>
          </p:cNvPr>
          <p:cNvSpPr txBox="1"/>
          <p:nvPr/>
        </p:nvSpPr>
        <p:spPr>
          <a:xfrm>
            <a:off x="9080703" y="766675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sleep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12E25-347D-96CB-E542-284D2D0F515C}"/>
              </a:ext>
            </a:extLst>
          </p:cNvPr>
          <p:cNvSpPr txBox="1"/>
          <p:nvPr/>
        </p:nvSpPr>
        <p:spPr>
          <a:xfrm>
            <a:off x="5526838" y="765426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ungle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47474C-17C7-C199-3587-D6D5043D43F7}"/>
              </a:ext>
            </a:extLst>
          </p:cNvPr>
          <p:cNvSpPr txBox="1"/>
          <p:nvPr/>
        </p:nvSpPr>
        <p:spPr>
          <a:xfrm>
            <a:off x="12481560" y="757788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5F905-21B4-AA2B-7B55-36129DA81159}"/>
              </a:ext>
            </a:extLst>
          </p:cNvPr>
          <p:cNvSpPr txBox="1"/>
          <p:nvPr/>
        </p:nvSpPr>
        <p:spPr>
          <a:xfrm>
            <a:off x="5548794" y="961898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rightened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5F30E8-2F37-2CC1-BB20-FF8D5EDCD11B}"/>
              </a:ext>
            </a:extLst>
          </p:cNvPr>
          <p:cNvSpPr txBox="1"/>
          <p:nvPr/>
        </p:nvSpPr>
        <p:spPr>
          <a:xfrm>
            <a:off x="8958175" y="95711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F1C635-1133-27A8-FF92-D8B0B045F594}"/>
              </a:ext>
            </a:extLst>
          </p:cNvPr>
          <p:cNvSpPr txBox="1"/>
          <p:nvPr/>
        </p:nvSpPr>
        <p:spPr>
          <a:xfrm>
            <a:off x="12390120" y="95711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lowly</a:t>
            </a:r>
          </a:p>
        </p:txBody>
      </p:sp>
    </p:spTree>
    <p:extLst>
      <p:ext uri="{BB962C8B-B14F-4D97-AF65-F5344CB8AC3E}">
        <p14:creationId xmlns:p14="http://schemas.microsoft.com/office/powerpoint/2010/main" val="36436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DDCC-6F3A-3184-929F-3D2EDBEA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E02768-A626-CC8C-394C-EEC374C3E41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4D1A072-1947-4834-AFFC-80C639B6A59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54C6354-00B0-4344-8F8B-4C7FF9BE14C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68290C0-6231-3F07-9976-B3678C4DA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F9CBA-DD26-D20C-BC28-89623CDCA6C2}"/>
              </a:ext>
            </a:extLst>
          </p:cNvPr>
          <p:cNvSpPr txBox="1"/>
          <p:nvPr/>
        </p:nvSpPr>
        <p:spPr>
          <a:xfrm>
            <a:off x="1264920" y="1438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Look at the picture. Complete the sentences.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BB3BAF-65EF-FF91-DDB3-DD5C2EF4B2B7}"/>
              </a:ext>
            </a:extLst>
          </p:cNvPr>
          <p:cNvSpPr txBox="1"/>
          <p:nvPr/>
        </p:nvSpPr>
        <p:spPr>
          <a:xfrm>
            <a:off x="838200" y="887374"/>
            <a:ext cx="7879080" cy="23083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I see your zoo? </a:t>
            </a:r>
            <a:r>
              <a:rPr lang="ar-EG" sz="3600" b="1" dirty="0">
                <a:solidFill>
                  <a:srgbClr val="FF0000"/>
                </a:solidFill>
              </a:rPr>
              <a:t>هل يمكنني رؤية حديقة حيوانك                                       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Sur. Here are the lions. Here is the polar bear. It is in a cage.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65A853-BDB9-1C97-0F4D-A5182B3DE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278" y="3580141"/>
            <a:ext cx="14138509" cy="5640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B17B44-C8F5-E81C-66C7-D43BB5CE2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39600" y="281733"/>
            <a:ext cx="2286094" cy="29139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0350F1-0CCF-8E7C-07F4-0D1F6EFF8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1498" y="782233"/>
            <a:ext cx="1516542" cy="2370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42673F-2010-55F9-5664-0CF33C640DDF}"/>
              </a:ext>
            </a:extLst>
          </p:cNvPr>
          <p:cNvSpPr txBox="1"/>
          <p:nvPr/>
        </p:nvSpPr>
        <p:spPr>
          <a:xfrm>
            <a:off x="8252298" y="85504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cage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AB7B4-679B-E5F7-96DD-E27BEE15D39F}"/>
              </a:ext>
            </a:extLst>
          </p:cNvPr>
          <p:cNvSpPr txBox="1"/>
          <p:nvPr/>
        </p:nvSpPr>
        <p:spPr>
          <a:xfrm>
            <a:off x="6914419" y="795374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kangaroos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11358A-C92F-71BD-138D-2A3263D14EC8}"/>
              </a:ext>
            </a:extLst>
          </p:cNvPr>
          <p:cNvSpPr txBox="1"/>
          <p:nvPr/>
        </p:nvSpPr>
        <p:spPr>
          <a:xfrm>
            <a:off x="13182647" y="67437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FF348-31E0-BDF9-0360-367F92806014}"/>
              </a:ext>
            </a:extLst>
          </p:cNvPr>
          <p:cNvSpPr txBox="1"/>
          <p:nvPr/>
        </p:nvSpPr>
        <p:spPr>
          <a:xfrm>
            <a:off x="15392400" y="795374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pandas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EA17-B47D-2D23-DC58-24836F6D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CDFDA44-EE48-3346-50F8-608C70B1373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6B915CF-E319-8E21-D30C-64BB3881A77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2652547-9451-8033-503D-DF1F737AC19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E33EEC0-1D92-EEB6-A47D-9A8B3FAF6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0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91FCF-F5F5-73FC-272E-D6874713C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42900"/>
            <a:ext cx="13944600" cy="60564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898922-0D1A-C96C-238A-13D334A1C638}"/>
              </a:ext>
            </a:extLst>
          </p:cNvPr>
          <p:cNvSpPr/>
          <p:nvPr/>
        </p:nvSpPr>
        <p:spPr>
          <a:xfrm>
            <a:off x="1524000" y="4297926"/>
            <a:ext cx="9906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38859B-3B07-FC8C-DB79-79901BE03827}"/>
              </a:ext>
            </a:extLst>
          </p:cNvPr>
          <p:cNvSpPr/>
          <p:nvPr/>
        </p:nvSpPr>
        <p:spPr>
          <a:xfrm>
            <a:off x="1524000" y="5768889"/>
            <a:ext cx="9906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EFED55-6B12-981A-C802-74790B37E579}"/>
              </a:ext>
            </a:extLst>
          </p:cNvPr>
          <p:cNvSpPr/>
          <p:nvPr/>
        </p:nvSpPr>
        <p:spPr>
          <a:xfrm>
            <a:off x="6172200" y="4260375"/>
            <a:ext cx="9906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48292D-1583-D7F0-FB4F-7624978D666A}"/>
              </a:ext>
            </a:extLst>
          </p:cNvPr>
          <p:cNvSpPr/>
          <p:nvPr/>
        </p:nvSpPr>
        <p:spPr>
          <a:xfrm>
            <a:off x="12192000" y="3909552"/>
            <a:ext cx="990600" cy="388374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E10D5E-7907-0FAD-EA24-926F1162820F}"/>
              </a:ext>
            </a:extLst>
          </p:cNvPr>
          <p:cNvSpPr/>
          <p:nvPr/>
        </p:nvSpPr>
        <p:spPr>
          <a:xfrm>
            <a:off x="6400800" y="5887049"/>
            <a:ext cx="777240" cy="285743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F84AF1-FC39-7CFE-6FC9-735BCECC4FD5}"/>
              </a:ext>
            </a:extLst>
          </p:cNvPr>
          <p:cNvSpPr/>
          <p:nvPr/>
        </p:nvSpPr>
        <p:spPr>
          <a:xfrm>
            <a:off x="13487400" y="5419512"/>
            <a:ext cx="914400" cy="362376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1A78F-8854-C8C0-00FE-9EADA29ED341}"/>
              </a:ext>
            </a:extLst>
          </p:cNvPr>
          <p:cNvSpPr txBox="1"/>
          <p:nvPr/>
        </p:nvSpPr>
        <p:spPr>
          <a:xfrm>
            <a:off x="9802659" y="6549643"/>
            <a:ext cx="8136288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When </a:t>
            </a:r>
            <a:r>
              <a:rPr lang="ar-EG" sz="3600" dirty="0">
                <a:solidFill>
                  <a:srgbClr val="FF0000"/>
                </a:solidFill>
              </a:rPr>
              <a:t>عندما(الوقت)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Which</a:t>
            </a:r>
            <a:r>
              <a:rPr lang="ar-EG" sz="3600" dirty="0">
                <a:solidFill>
                  <a:srgbClr val="FF0000"/>
                </a:solidFill>
              </a:rPr>
              <a:t>الذي-التي لغير العاقل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Whose </a:t>
            </a:r>
            <a:r>
              <a:rPr lang="ar-EG" sz="3600" dirty="0">
                <a:solidFill>
                  <a:srgbClr val="FF0000"/>
                </a:solidFill>
              </a:rPr>
              <a:t>الذي يمتلك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ar-EG" sz="3600" dirty="0">
                <a:solidFill>
                  <a:srgbClr val="FF0000"/>
                </a:solidFill>
              </a:rPr>
              <a:t>الذي-التي للعاقل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Where</a:t>
            </a:r>
            <a:r>
              <a:rPr lang="ar-EG" sz="3600" dirty="0">
                <a:solidFill>
                  <a:srgbClr val="FF0000"/>
                </a:solidFill>
              </a:rPr>
              <a:t>حيث(للمكان)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That </a:t>
            </a:r>
            <a:r>
              <a:rPr lang="ar-EG" sz="3600" dirty="0">
                <a:solidFill>
                  <a:srgbClr val="FF0000"/>
                </a:solidFill>
              </a:rPr>
              <a:t>  تحل محل     </a:t>
            </a:r>
            <a:r>
              <a:rPr lang="en-US" sz="3600" dirty="0">
                <a:solidFill>
                  <a:srgbClr val="FF0000"/>
                </a:solidFill>
              </a:rPr>
              <a:t>who-which-where-when</a:t>
            </a:r>
          </a:p>
        </p:txBody>
      </p:sp>
    </p:spTree>
    <p:extLst>
      <p:ext uri="{BB962C8B-B14F-4D97-AF65-F5344CB8AC3E}">
        <p14:creationId xmlns:p14="http://schemas.microsoft.com/office/powerpoint/2010/main" val="317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0D5C-4E7A-25DA-A058-BA30EE80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8DACCB-5D53-E9B0-5444-A013DF807E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53F359C-3F68-5DB2-8598-486DF782D6E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D48EA5-26C2-8AE2-2904-91029BA753E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0A190BD-E6A4-91B2-AA9D-7F4FF6C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D09E3-5CBD-DD21-DB44-F55FD7555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916967"/>
            <a:ext cx="16536147" cy="4357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C07E2-F64C-6CAF-17D1-A6A97B5534E1}"/>
              </a:ext>
            </a:extLst>
          </p:cNvPr>
          <p:cNvSpPr txBox="1"/>
          <p:nvPr/>
        </p:nvSpPr>
        <p:spPr>
          <a:xfrm>
            <a:off x="762000" y="322562"/>
            <a:ext cx="9372600" cy="8309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Number the following sentences: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7B9C9-9C17-EBFE-8018-E1550BC13978}"/>
              </a:ext>
            </a:extLst>
          </p:cNvPr>
          <p:cNvSpPr txBox="1"/>
          <p:nvPr/>
        </p:nvSpPr>
        <p:spPr>
          <a:xfrm>
            <a:off x="11506200" y="4544794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E435B-CA9A-6B85-A18B-44D473A08DC2}"/>
              </a:ext>
            </a:extLst>
          </p:cNvPr>
          <p:cNvSpPr txBox="1"/>
          <p:nvPr/>
        </p:nvSpPr>
        <p:spPr>
          <a:xfrm>
            <a:off x="13030200" y="5448300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0C3BE-1CA2-2147-D9C2-0BCA3287EC95}"/>
              </a:ext>
            </a:extLst>
          </p:cNvPr>
          <p:cNvSpPr txBox="1"/>
          <p:nvPr/>
        </p:nvSpPr>
        <p:spPr>
          <a:xfrm>
            <a:off x="12496800" y="3060681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C4222-DFDC-4B58-6C70-AB20B0CBB488}"/>
              </a:ext>
            </a:extLst>
          </p:cNvPr>
          <p:cNvSpPr txBox="1"/>
          <p:nvPr/>
        </p:nvSpPr>
        <p:spPr>
          <a:xfrm>
            <a:off x="15468600" y="6286500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41E95-B598-870F-EA1A-343F32DFDD39}"/>
              </a:ext>
            </a:extLst>
          </p:cNvPr>
          <p:cNvSpPr txBox="1"/>
          <p:nvPr/>
        </p:nvSpPr>
        <p:spPr>
          <a:xfrm>
            <a:off x="16297498" y="6233160"/>
            <a:ext cx="71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F555-22B4-106F-251A-23786DB89C37}"/>
              </a:ext>
            </a:extLst>
          </p:cNvPr>
          <p:cNvSpPr/>
          <p:nvPr/>
        </p:nvSpPr>
        <p:spPr>
          <a:xfrm>
            <a:off x="10210800" y="3068300"/>
            <a:ext cx="1828800" cy="474971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734E23-9253-E9B0-E3B7-0E8724F14E7C}"/>
              </a:ext>
            </a:extLst>
          </p:cNvPr>
          <p:cNvSpPr/>
          <p:nvPr/>
        </p:nvSpPr>
        <p:spPr>
          <a:xfrm>
            <a:off x="10134600" y="3900164"/>
            <a:ext cx="1219200" cy="405119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25B410-5F6C-5689-F1A2-96171D805CEC}"/>
              </a:ext>
            </a:extLst>
          </p:cNvPr>
          <p:cNvSpPr/>
          <p:nvPr/>
        </p:nvSpPr>
        <p:spPr>
          <a:xfrm>
            <a:off x="9486900" y="4662175"/>
            <a:ext cx="1485900" cy="528947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7D9CD5-16E2-83E9-541E-CC2DDF3215D4}"/>
              </a:ext>
            </a:extLst>
          </p:cNvPr>
          <p:cNvSpPr/>
          <p:nvPr/>
        </p:nvSpPr>
        <p:spPr>
          <a:xfrm>
            <a:off x="9753600" y="5498093"/>
            <a:ext cx="2636520" cy="483611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177322-D208-F65C-2FA5-54B1C1AEE189}"/>
              </a:ext>
            </a:extLst>
          </p:cNvPr>
          <p:cNvSpPr/>
          <p:nvPr/>
        </p:nvSpPr>
        <p:spPr>
          <a:xfrm>
            <a:off x="11125200" y="6260105"/>
            <a:ext cx="3657600" cy="646325"/>
          </a:xfrm>
          <a:prstGeom prst="roundRect">
            <a:avLst>
              <a:gd name="adj" fmla="val 26582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FAC559-06B4-7A55-20BD-3B03906AF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726" y="6955691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1ADD-184C-6CD4-8AA6-755F59F7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9242363-28DB-048B-AC03-1ACC056B48C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8CEEC22-8B16-0601-A925-BA3ECD77F70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10E2A76-F385-2F8F-681F-5057B992A25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DFF8EDAA-948B-8E9F-19D5-3CECA7DB4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170" y="-184951"/>
            <a:ext cx="2892387" cy="228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E26F1-2C0D-9623-0952-807D9A8267D5}"/>
              </a:ext>
            </a:extLst>
          </p:cNvPr>
          <p:cNvSpPr txBox="1"/>
          <p:nvPr/>
        </p:nvSpPr>
        <p:spPr>
          <a:xfrm>
            <a:off x="7696200" y="293591"/>
            <a:ext cx="33450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Grammar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4F605-02D0-CCE2-DF3D-AF9F44832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53" y="2455187"/>
            <a:ext cx="16402737" cy="46782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5E4278-D27A-CCA2-87CF-6E17CF372B9B}"/>
              </a:ext>
            </a:extLst>
          </p:cNvPr>
          <p:cNvSpPr/>
          <p:nvPr/>
        </p:nvSpPr>
        <p:spPr>
          <a:xfrm>
            <a:off x="3307079" y="3943546"/>
            <a:ext cx="3131819" cy="6095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40B373-51F8-A9F3-27B9-4A3977D0F1AD}"/>
              </a:ext>
            </a:extLst>
          </p:cNvPr>
          <p:cNvSpPr/>
          <p:nvPr/>
        </p:nvSpPr>
        <p:spPr>
          <a:xfrm>
            <a:off x="4299929" y="4689200"/>
            <a:ext cx="1417320" cy="4217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411933-58F4-40EE-20D4-30860E9EF007}"/>
              </a:ext>
            </a:extLst>
          </p:cNvPr>
          <p:cNvSpPr/>
          <p:nvPr/>
        </p:nvSpPr>
        <p:spPr>
          <a:xfrm>
            <a:off x="4810121" y="5109080"/>
            <a:ext cx="1219200" cy="6095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5A0787-68D2-26F3-649C-B4C8986E38D7}"/>
              </a:ext>
            </a:extLst>
          </p:cNvPr>
          <p:cNvSpPr/>
          <p:nvPr/>
        </p:nvSpPr>
        <p:spPr>
          <a:xfrm>
            <a:off x="5581639" y="5773564"/>
            <a:ext cx="952501" cy="6095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7407AA-EA24-36B7-565D-9B4896419D65}"/>
              </a:ext>
            </a:extLst>
          </p:cNvPr>
          <p:cNvSpPr/>
          <p:nvPr/>
        </p:nvSpPr>
        <p:spPr>
          <a:xfrm>
            <a:off x="4518651" y="6523837"/>
            <a:ext cx="1230631" cy="60959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6372C-12FF-3362-AE5E-F4202CEE8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726" y="6955691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9E77-93D8-9854-4413-2F15EAC7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09A6A1F-7B37-40C5-C244-89DD34CEF79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7ADEF9-9840-141B-D2EF-AC63828344C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54B09D-1463-9D6C-5F83-4C58932124A6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0E84728-DE15-E5CE-3DE3-71CF7A5E8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9C1C5-C778-2ADC-2DAC-EA7B931237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851"/>
          <a:stretch/>
        </p:blipFill>
        <p:spPr>
          <a:xfrm>
            <a:off x="609600" y="2400300"/>
            <a:ext cx="17145000" cy="532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CF64C-2684-1974-5D30-CD8B1CCA0BF4}"/>
              </a:ext>
            </a:extLst>
          </p:cNvPr>
          <p:cNvSpPr txBox="1"/>
          <p:nvPr/>
        </p:nvSpPr>
        <p:spPr>
          <a:xfrm>
            <a:off x="579120" y="976833"/>
            <a:ext cx="836676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Complete the following 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5F388-4336-00BA-E99D-0A60820E9F35}"/>
              </a:ext>
            </a:extLst>
          </p:cNvPr>
          <p:cNvSpPr txBox="1"/>
          <p:nvPr/>
        </p:nvSpPr>
        <p:spPr>
          <a:xfrm>
            <a:off x="8839200" y="474193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6EDD-84DF-CF5D-ACB0-D035A4769D75}"/>
              </a:ext>
            </a:extLst>
          </p:cNvPr>
          <p:cNvSpPr txBox="1"/>
          <p:nvPr/>
        </p:nvSpPr>
        <p:spPr>
          <a:xfrm>
            <a:off x="7680960" y="5472678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EF574-266E-91CB-3BB6-638DD45DD1F4}"/>
              </a:ext>
            </a:extLst>
          </p:cNvPr>
          <p:cNvSpPr txBox="1"/>
          <p:nvPr/>
        </p:nvSpPr>
        <p:spPr>
          <a:xfrm>
            <a:off x="7848600" y="6243059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7455F-6B79-8374-99A8-EE3DD9C0A99D}"/>
              </a:ext>
            </a:extLst>
          </p:cNvPr>
          <p:cNvSpPr txBox="1"/>
          <p:nvPr/>
        </p:nvSpPr>
        <p:spPr>
          <a:xfrm>
            <a:off x="7879080" y="697380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2826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605</Words>
  <Application>Microsoft Office PowerPoint</Application>
  <PresentationFormat>Custom</PresentationFormat>
  <Paragraphs>170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(عرض تقديمي)</dc:title>
  <cp:lastModifiedBy>Nagham Mohamed</cp:lastModifiedBy>
  <cp:revision>128</cp:revision>
  <dcterms:created xsi:type="dcterms:W3CDTF">2006-08-16T00:00:00Z</dcterms:created>
  <dcterms:modified xsi:type="dcterms:W3CDTF">2025-05-03T14:03:41Z</dcterms:modified>
  <dc:identifier>DAGk9xGvZaw</dc:identifier>
</cp:coreProperties>
</file>